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theme/theme5.xml" ContentType="application/vnd.openxmlformats-officedocument.theme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60" r:id="rId2"/>
    <p:sldMasterId id="2147483686" r:id="rId3"/>
    <p:sldMasterId id="2147483698" r:id="rId4"/>
    <p:sldMasterId id="2147483710" r:id="rId5"/>
    <p:sldMasterId id="2147483724" r:id="rId6"/>
  </p:sldMasterIdLst>
  <p:notesMasterIdLst>
    <p:notesMasterId r:id="rId59"/>
  </p:notesMasterIdLst>
  <p:sldIdLst>
    <p:sldId id="440" r:id="rId7"/>
    <p:sldId id="290" r:id="rId8"/>
    <p:sldId id="263" r:id="rId9"/>
    <p:sldId id="264" r:id="rId10"/>
    <p:sldId id="266" r:id="rId11"/>
    <p:sldId id="291" r:id="rId12"/>
    <p:sldId id="441" r:id="rId13"/>
    <p:sldId id="442" r:id="rId14"/>
    <p:sldId id="443" r:id="rId15"/>
    <p:sldId id="444" r:id="rId16"/>
    <p:sldId id="445" r:id="rId17"/>
    <p:sldId id="459" r:id="rId18"/>
    <p:sldId id="460" r:id="rId19"/>
    <p:sldId id="381" r:id="rId20"/>
    <p:sldId id="471" r:id="rId21"/>
    <p:sldId id="428" r:id="rId22"/>
    <p:sldId id="447" r:id="rId23"/>
    <p:sldId id="448" r:id="rId24"/>
    <p:sldId id="449" r:id="rId25"/>
    <p:sldId id="450" r:id="rId26"/>
    <p:sldId id="451" r:id="rId27"/>
    <p:sldId id="452" r:id="rId28"/>
    <p:sldId id="453" r:id="rId29"/>
    <p:sldId id="454" r:id="rId30"/>
    <p:sldId id="455" r:id="rId31"/>
    <p:sldId id="461" r:id="rId32"/>
    <p:sldId id="462" r:id="rId33"/>
    <p:sldId id="463" r:id="rId34"/>
    <p:sldId id="464" r:id="rId35"/>
    <p:sldId id="465" r:id="rId36"/>
    <p:sldId id="466" r:id="rId37"/>
    <p:sldId id="467" r:id="rId38"/>
    <p:sldId id="468" r:id="rId39"/>
    <p:sldId id="469" r:id="rId40"/>
    <p:sldId id="470" r:id="rId41"/>
    <p:sldId id="456" r:id="rId42"/>
    <p:sldId id="457" r:id="rId43"/>
    <p:sldId id="458" r:id="rId44"/>
    <p:sldId id="446" r:id="rId45"/>
    <p:sldId id="429" r:id="rId46"/>
    <p:sldId id="430" r:id="rId47"/>
    <p:sldId id="384" r:id="rId48"/>
    <p:sldId id="385" r:id="rId49"/>
    <p:sldId id="432" r:id="rId50"/>
    <p:sldId id="436" r:id="rId51"/>
    <p:sldId id="439" r:id="rId52"/>
    <p:sldId id="433" r:id="rId53"/>
    <p:sldId id="435" r:id="rId54"/>
    <p:sldId id="296" r:id="rId55"/>
    <p:sldId id="310" r:id="rId56"/>
    <p:sldId id="298" r:id="rId57"/>
    <p:sldId id="261" r:id="rId58"/>
  </p:sldIdLst>
  <p:sldSz cx="9144000" cy="6858000" type="screen4x3"/>
  <p:notesSz cx="6858000" cy="9144000"/>
  <p:custDataLst>
    <p:tags r:id="rId60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C0C92"/>
    <a:srgbClr val="1909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553" autoAdjust="0"/>
    <p:restoredTop sz="93466" autoAdjust="0"/>
  </p:normalViewPr>
  <p:slideViewPr>
    <p:cSldViewPr>
      <p:cViewPr varScale="1">
        <p:scale>
          <a:sx n="69" d="100"/>
          <a:sy n="69" d="100"/>
        </p:scale>
        <p:origin x="-99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4496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slide" Target="slides/slide41.xml"/><Relationship Id="rId50" Type="http://schemas.openxmlformats.org/officeDocument/2006/relationships/slide" Target="slides/slide44.xml"/><Relationship Id="rId55" Type="http://schemas.openxmlformats.org/officeDocument/2006/relationships/slide" Target="slides/slide49.xml"/><Relationship Id="rId63" Type="http://schemas.openxmlformats.org/officeDocument/2006/relationships/theme" Target="theme/theme1.xml"/><Relationship Id="rId7" Type="http://schemas.openxmlformats.org/officeDocument/2006/relationships/slide" Target="slides/slid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41" Type="http://schemas.openxmlformats.org/officeDocument/2006/relationships/slide" Target="slides/slide35.xml"/><Relationship Id="rId54" Type="http://schemas.openxmlformats.org/officeDocument/2006/relationships/slide" Target="slides/slide48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3" Type="http://schemas.openxmlformats.org/officeDocument/2006/relationships/slide" Target="slides/slide47.xml"/><Relationship Id="rId58" Type="http://schemas.openxmlformats.org/officeDocument/2006/relationships/slide" Target="slides/slide52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slide" Target="slides/slide43.xml"/><Relationship Id="rId57" Type="http://schemas.openxmlformats.org/officeDocument/2006/relationships/slide" Target="slides/slide51.xml"/><Relationship Id="rId61" Type="http://schemas.openxmlformats.org/officeDocument/2006/relationships/presProps" Target="presProp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slide" Target="slides/slide46.xml"/><Relationship Id="rId60" Type="http://schemas.openxmlformats.org/officeDocument/2006/relationships/tags" Target="tags/tag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slide" Target="slides/slide42.xml"/><Relationship Id="rId56" Type="http://schemas.openxmlformats.org/officeDocument/2006/relationships/slide" Target="slides/slide50.xml"/><Relationship Id="rId64" Type="http://schemas.openxmlformats.org/officeDocument/2006/relationships/tableStyles" Target="tableStyles.xml"/><Relationship Id="rId8" Type="http://schemas.openxmlformats.org/officeDocument/2006/relationships/slide" Target="slides/slide2.xml"/><Relationship Id="rId51" Type="http://schemas.openxmlformats.org/officeDocument/2006/relationships/slide" Target="slides/slide45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5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12581A-965C-41F1-9E25-8C04C03FCEDD}" type="datetimeFigureOut">
              <a:rPr lang="en-US" smtClean="0"/>
              <a:pPr/>
              <a:t>6/19/2020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CA1C78-9288-4D5E-B0F3-1C9D62A6D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87127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2525" y="695325"/>
            <a:ext cx="4554538" cy="3414713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2813" y="4343400"/>
            <a:ext cx="5030787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2525" y="695325"/>
            <a:ext cx="4554538" cy="3414713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2813" y="4343400"/>
            <a:ext cx="5030787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4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5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6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14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83291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16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505222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17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505222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18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5052223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19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5052223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20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505222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21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505222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22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505222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23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5052223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24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5052223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25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5052223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26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5052223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27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5052223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28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5052223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29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5052223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30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5052223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31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5052223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32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5052223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33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5052223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34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5052223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35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5052223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39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5052223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40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2044094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41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7837312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42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160537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43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8218113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44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0925339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45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9865392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46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7809603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47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9191889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48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8643301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49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50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51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7C51986-E096-4D2D-8AE9-93BDCB75FCA4}" type="slidenum">
              <a:rPr lang="en-US">
                <a:solidFill>
                  <a:srgbClr val="000000"/>
                </a:solidFill>
              </a:rPr>
              <a:pPr/>
              <a:t>52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880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825508-47F2-4AB0-8024-C08596298C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C8184C-B07B-4F1F-97ED-7D7F222D40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85E739-FAC8-4AEC-A79D-47F7C79925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F99664-AC4D-4A03-B9B7-4FB1E1CBCB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6D5DDF-24E0-4EBC-BD5F-22A4C4A2A6E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1DBF60-6C6F-4213-93BC-2F5A3971556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1C246C-1604-4C35-A2B6-BE266E92F6C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95D090-7222-4C26-8609-88CE3BD72CC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2615BC-B768-4027-8BD9-B7F906FEA3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1C9E2E-78D2-4819-B9B1-9CE6E92765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C3F9A4-5DF9-41D8-9F57-1B99A6590E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34C26B-1349-41C4-BC22-15A9505833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187018-D0AB-4C76-A8F9-A1E24012CE8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A0FC4DB0-1B01-4A52-A69A-B4D15C86594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7241DCC-2715-439B-8A82-8C19A3AF93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EC495847-5D92-45E7-9D1A-49E65DD6836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E10F7628-9B5F-493E-BEBC-E01055E7C4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B09CE5D-0D80-42A4-A756-618099F9EB9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0FAB53B-5DBE-4D6C-89DD-F13D5F8185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D6599BB-3825-4B93-9B94-E694BDC7FAF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AF9E847-0979-4262-BD9D-E06AB3A1BD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ECAF68F4-2D87-4F7F-A7E6-7EC0B46031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43CBFFAB-BCED-4A9C-A84B-B8E7615447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04F9FB17-0B9D-42A8-90A8-3C689217CAA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F2ED1719-7543-444E-980E-6903B23FB0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F65E07D-0E88-4A50-B50E-EE02575B5F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40D3A640-A8B4-49D0-B0E7-BD58D22862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10484357-5CD4-4A5A-98F4-369E2A8578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425C9A7-AEAC-4BE5-91D0-A120628142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B61EF641-368F-457E-82A8-03F180927AD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25DE285A-ED90-495E-A08D-902C992DD63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CBB0A60B-98A9-4EC9-A998-607965A10BA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02FF4BDD-0959-4AD3-8C45-C8232C37B7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A5A9F87A-D60C-4F6C-B15F-229395378BC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C5AB35CE-3C1C-452A-9020-AE2347DECF0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80F01F-3AE7-4ED1-B13F-76A3E63B1B6C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781140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E6E2A3-5BA8-4273-8EA4-9F1C6414E1BB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896362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5548E0-F580-4549-A45D-5A9BDB9AD73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845000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037FB5-8BAA-4C20-B724-75DBE9B3938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277464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B6BE45-3590-41CF-9F21-73B7B591BC1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8430514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0AB311-EF16-41E3-9640-125CC620D841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1218023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D189B0-02B9-4442-871B-8F2955676C6E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518089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BBC2D5-F3D2-4215-9B11-B6B81BB8523B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890553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5B414A-A714-4BFB-BFCF-DDF76491E57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9467775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8275AD-5C62-4E83-851B-F0C6E16AD0A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9063030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7AA14E-C0F3-47B6-8F2A-12E0659272A1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6981510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E5A992-76E3-4B0B-B417-AC492463DA9C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7782052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899103-0447-4032-8018-13FEF82B9A5B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6474050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9332330"/>
      </p:ext>
    </p:extLst>
  </p:cSld>
  <p:clrMapOvr>
    <a:masterClrMapping/>
  </p:clrMapOvr>
  <p:transition spd="med"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3003517"/>
      </p:ext>
    </p:extLst>
  </p:cSld>
  <p:clrMapOvr>
    <a:masterClrMapping/>
  </p:clrMapOvr>
  <p:transition spd="med"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08152995"/>
      </p:ext>
    </p:extLst>
  </p:cSld>
  <p:clrMapOvr>
    <a:masterClrMapping/>
  </p:clrMapOvr>
  <p:transition spd="med"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447800"/>
            <a:ext cx="4038600" cy="48339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00600" y="1447800"/>
            <a:ext cx="4038600" cy="48339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0908855"/>
      </p:ext>
    </p:extLst>
  </p:cSld>
  <p:clrMapOvr>
    <a:masterClrMapping/>
  </p:clrMapOvr>
  <p:transition spd="med"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583646"/>
      </p:ext>
    </p:extLst>
  </p:cSld>
  <p:clrMapOvr>
    <a:masterClrMapping/>
  </p:clrMapOvr>
  <p:transition spd="med"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9103235"/>
      </p:ext>
    </p:extLst>
  </p:cSld>
  <p:clrMapOvr>
    <a:masterClrMapping/>
  </p:clrMapOvr>
  <p:transition spd="med"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2179290"/>
      </p:ext>
    </p:extLst>
  </p:cSld>
  <p:clrMapOvr>
    <a:masterClrMapping/>
  </p:clrMapOvr>
  <p:transition spd="med"/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64000973"/>
      </p:ext>
    </p:extLst>
  </p:cSld>
  <p:clrMapOvr>
    <a:masterClrMapping/>
  </p:clrMapOvr>
  <p:transition spd="med"/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14996012"/>
      </p:ext>
    </p:extLst>
  </p:cSld>
  <p:clrMapOvr>
    <a:masterClrMapping/>
  </p:clrMapOvr>
  <p:transition spd="med"/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5109838"/>
      </p:ext>
    </p:extLst>
  </p:cSld>
  <p:clrMapOvr>
    <a:masterClrMapping/>
  </p:clrMapOvr>
  <p:transition spd="med"/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28600"/>
            <a:ext cx="2057400" cy="60531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28600"/>
            <a:ext cx="6019800" cy="60531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4447117"/>
      </p:ext>
    </p:extLst>
  </p:cSld>
  <p:clrMapOvr>
    <a:masterClrMapping/>
  </p:clrMapOvr>
  <p:transition spd="med"/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Title and Diagram or Organizati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28600"/>
            <a:ext cx="7772400" cy="914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martArt Placeholder 2"/>
          <p:cNvSpPr>
            <a:spLocks noGrp="1"/>
          </p:cNvSpPr>
          <p:nvPr>
            <p:ph type="dgm" idx="1"/>
          </p:nvPr>
        </p:nvSpPr>
        <p:spPr>
          <a:xfrm>
            <a:off x="609600" y="1447800"/>
            <a:ext cx="8229600" cy="4833938"/>
          </a:xfrm>
        </p:spPr>
        <p:txBody>
          <a:bodyPr/>
          <a:lstStyle/>
          <a:p>
            <a:pPr lvl="0"/>
            <a:endParaRPr lang="en-US" noProof="0" smtClean="0"/>
          </a:p>
        </p:txBody>
      </p:sp>
    </p:spTree>
    <p:extLst>
      <p:ext uri="{BB962C8B-B14F-4D97-AF65-F5344CB8AC3E}">
        <p14:creationId xmlns:p14="http://schemas.microsoft.com/office/powerpoint/2010/main" val="2266526791"/>
      </p:ext>
    </p:extLst>
  </p:cSld>
  <p:clrMapOvr>
    <a:masterClrMapping/>
  </p:clrMapOvr>
  <p:transition spd="med"/>
  <p:hf hdr="0" ftr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13" Type="http://schemas.openxmlformats.org/officeDocument/2006/relationships/slideLayout" Target="../slideLayouts/slideLayout59.xml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slideLayout" Target="../slideLayouts/slideLayout58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Relationship Id="rId14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7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62.xml"/><Relationship Id="rId7" Type="http://schemas.openxmlformats.org/officeDocument/2006/relationships/slideLayout" Target="../slideLayouts/slideLayout66.xml"/><Relationship Id="rId12" Type="http://schemas.openxmlformats.org/officeDocument/2006/relationships/slideLayout" Target="../slideLayouts/slideLayout71.xml"/><Relationship Id="rId2" Type="http://schemas.openxmlformats.org/officeDocument/2006/relationships/slideLayout" Target="../slideLayouts/slideLayout61.xml"/><Relationship Id="rId1" Type="http://schemas.openxmlformats.org/officeDocument/2006/relationships/slideLayout" Target="../slideLayouts/slideLayout60.xml"/><Relationship Id="rId6" Type="http://schemas.openxmlformats.org/officeDocument/2006/relationships/slideLayout" Target="../slideLayouts/slideLayout65.xml"/><Relationship Id="rId11" Type="http://schemas.openxmlformats.org/officeDocument/2006/relationships/slideLayout" Target="../slideLayouts/slideLayout70.xml"/><Relationship Id="rId5" Type="http://schemas.openxmlformats.org/officeDocument/2006/relationships/slideLayout" Target="../slideLayouts/slideLayout64.xml"/><Relationship Id="rId10" Type="http://schemas.openxmlformats.org/officeDocument/2006/relationships/slideLayout" Target="../slideLayouts/slideLayout69.xml"/><Relationship Id="rId4" Type="http://schemas.openxmlformats.org/officeDocument/2006/relationships/slideLayout" Target="../slideLayouts/slideLayout63.xml"/><Relationship Id="rId9" Type="http://schemas.openxmlformats.org/officeDocument/2006/relationships/slideLayout" Target="../slideLayouts/slideLayout68.xml"/><Relationship Id="rId14" Type="http://schemas.openxmlformats.org/officeDocument/2006/relationships/image" Target="../media/image1.gi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/>
              <a:t>23/05/2014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3A8C53A-3414-490D-A37E-98D17D0221EF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614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1FF7CA09-8ECA-42AB-90EF-77C3B708C6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614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8CAF99D5-5A35-4A73-8D8A-A3AEA8B33DD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229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229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229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2648809-5EF9-4424-A5D4-43601565F1CE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90883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  <p:sldLayoutId id="2147483722" r:id="rId12"/>
    <p:sldLayoutId id="2147483723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E6F7F9"/>
            </a:gs>
            <a:gs pos="0">
              <a:srgbClr val="FF6699"/>
            </a:gs>
            <a:gs pos="0">
              <a:srgbClr val="FFFF00"/>
            </a:gs>
            <a:gs pos="100000">
              <a:schemeClr val="bg1"/>
            </a:gs>
            <a:gs pos="100000">
              <a:srgbClr val="DAEAF5"/>
            </a:gs>
            <a:gs pos="50000">
              <a:schemeClr val="bg1"/>
            </a:gs>
            <a:gs pos="100000">
              <a:schemeClr val="bg1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28600"/>
            <a:ext cx="7772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18288" rIns="0" bIns="18288" numCol="1" anchor="ctr" anchorCtr="0" compatLnSpc="1">
            <a:prstTxWarp prst="textNoShape">
              <a:avLst/>
            </a:prstTxWarp>
          </a:bodyPr>
          <a:lstStyle/>
          <a:p>
            <a:pPr lvl="0"/>
            <a:endParaRPr lang="en-US" alt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447800"/>
            <a:ext cx="8229600" cy="483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</p:txBody>
      </p:sp>
      <p:grpSp>
        <p:nvGrpSpPr>
          <p:cNvPr id="1028" name="Group 4"/>
          <p:cNvGrpSpPr>
            <a:grpSpLocks/>
          </p:cNvGrpSpPr>
          <p:nvPr/>
        </p:nvGrpSpPr>
        <p:grpSpPr bwMode="auto">
          <a:xfrm>
            <a:off x="76200" y="76200"/>
            <a:ext cx="792163" cy="1143000"/>
            <a:chOff x="5136" y="960"/>
            <a:chExt cx="528" cy="864"/>
          </a:xfrm>
        </p:grpSpPr>
        <p:sp>
          <p:nvSpPr>
            <p:cNvPr id="1031" name="Oval 5"/>
            <p:cNvSpPr>
              <a:spLocks noChangeArrowheads="1"/>
            </p:cNvSpPr>
            <p:nvPr/>
          </p:nvSpPr>
          <p:spPr bwMode="auto">
            <a:xfrm>
              <a:off x="5136" y="960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1032" name="Oval 6"/>
            <p:cNvSpPr>
              <a:spLocks noChangeArrowheads="1"/>
            </p:cNvSpPr>
            <p:nvPr/>
          </p:nvSpPr>
          <p:spPr bwMode="auto">
            <a:xfrm>
              <a:off x="5248" y="960"/>
              <a:ext cx="79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1033" name="Oval 7"/>
            <p:cNvSpPr>
              <a:spLocks noChangeArrowheads="1"/>
            </p:cNvSpPr>
            <p:nvPr/>
          </p:nvSpPr>
          <p:spPr bwMode="auto">
            <a:xfrm>
              <a:off x="5360" y="960"/>
              <a:ext cx="79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1034" name="Oval 8"/>
            <p:cNvSpPr>
              <a:spLocks noChangeArrowheads="1"/>
            </p:cNvSpPr>
            <p:nvPr/>
          </p:nvSpPr>
          <p:spPr bwMode="auto">
            <a:xfrm>
              <a:off x="5136" y="1072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1035" name="Oval 9"/>
            <p:cNvSpPr>
              <a:spLocks noChangeArrowheads="1"/>
            </p:cNvSpPr>
            <p:nvPr/>
          </p:nvSpPr>
          <p:spPr bwMode="auto">
            <a:xfrm>
              <a:off x="5248" y="1072"/>
              <a:ext cx="79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1036" name="Oval 10"/>
            <p:cNvSpPr>
              <a:spLocks noChangeArrowheads="1"/>
            </p:cNvSpPr>
            <p:nvPr/>
          </p:nvSpPr>
          <p:spPr bwMode="auto">
            <a:xfrm>
              <a:off x="5360" y="1072"/>
              <a:ext cx="79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1037" name="Oval 11"/>
            <p:cNvSpPr>
              <a:spLocks noChangeArrowheads="1"/>
            </p:cNvSpPr>
            <p:nvPr/>
          </p:nvSpPr>
          <p:spPr bwMode="auto">
            <a:xfrm>
              <a:off x="5472" y="1072"/>
              <a:ext cx="79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1038" name="Oval 12"/>
            <p:cNvSpPr>
              <a:spLocks noChangeArrowheads="1"/>
            </p:cNvSpPr>
            <p:nvPr/>
          </p:nvSpPr>
          <p:spPr bwMode="auto">
            <a:xfrm>
              <a:off x="5136" y="1184"/>
              <a:ext cx="80" cy="79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1039" name="Oval 13"/>
            <p:cNvSpPr>
              <a:spLocks noChangeArrowheads="1"/>
            </p:cNvSpPr>
            <p:nvPr/>
          </p:nvSpPr>
          <p:spPr bwMode="auto">
            <a:xfrm>
              <a:off x="5248" y="1184"/>
              <a:ext cx="79" cy="79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1040" name="Oval 14"/>
            <p:cNvSpPr>
              <a:spLocks noChangeArrowheads="1"/>
            </p:cNvSpPr>
            <p:nvPr/>
          </p:nvSpPr>
          <p:spPr bwMode="auto">
            <a:xfrm>
              <a:off x="5360" y="1184"/>
              <a:ext cx="79" cy="7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1041" name="Oval 15"/>
            <p:cNvSpPr>
              <a:spLocks noChangeArrowheads="1"/>
            </p:cNvSpPr>
            <p:nvPr/>
          </p:nvSpPr>
          <p:spPr bwMode="auto">
            <a:xfrm>
              <a:off x="5472" y="1184"/>
              <a:ext cx="79" cy="7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1042" name="Oval 16"/>
            <p:cNvSpPr>
              <a:spLocks noChangeArrowheads="1"/>
            </p:cNvSpPr>
            <p:nvPr/>
          </p:nvSpPr>
          <p:spPr bwMode="auto">
            <a:xfrm>
              <a:off x="5584" y="1184"/>
              <a:ext cx="80" cy="7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1043" name="Oval 17"/>
            <p:cNvSpPr>
              <a:spLocks noChangeArrowheads="1"/>
            </p:cNvSpPr>
            <p:nvPr/>
          </p:nvSpPr>
          <p:spPr bwMode="auto">
            <a:xfrm>
              <a:off x="5136" y="1296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1044" name="Oval 18"/>
            <p:cNvSpPr>
              <a:spLocks noChangeArrowheads="1"/>
            </p:cNvSpPr>
            <p:nvPr/>
          </p:nvSpPr>
          <p:spPr bwMode="auto">
            <a:xfrm>
              <a:off x="5248" y="1296"/>
              <a:ext cx="79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1045" name="Oval 19"/>
            <p:cNvSpPr>
              <a:spLocks noChangeArrowheads="1"/>
            </p:cNvSpPr>
            <p:nvPr/>
          </p:nvSpPr>
          <p:spPr bwMode="auto">
            <a:xfrm>
              <a:off x="5360" y="1296"/>
              <a:ext cx="79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1046" name="Oval 20"/>
            <p:cNvSpPr>
              <a:spLocks noChangeArrowheads="1"/>
            </p:cNvSpPr>
            <p:nvPr/>
          </p:nvSpPr>
          <p:spPr bwMode="auto">
            <a:xfrm>
              <a:off x="5472" y="1296"/>
              <a:ext cx="79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1047" name="Oval 21"/>
            <p:cNvSpPr>
              <a:spLocks noChangeArrowheads="1"/>
            </p:cNvSpPr>
            <p:nvPr/>
          </p:nvSpPr>
          <p:spPr bwMode="auto">
            <a:xfrm>
              <a:off x="5136" y="1408"/>
              <a:ext cx="80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1048" name="Oval 22"/>
            <p:cNvSpPr>
              <a:spLocks noChangeArrowheads="1"/>
            </p:cNvSpPr>
            <p:nvPr/>
          </p:nvSpPr>
          <p:spPr bwMode="auto">
            <a:xfrm>
              <a:off x="5248" y="1408"/>
              <a:ext cx="79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1049" name="Oval 23"/>
            <p:cNvSpPr>
              <a:spLocks noChangeArrowheads="1"/>
            </p:cNvSpPr>
            <p:nvPr/>
          </p:nvSpPr>
          <p:spPr bwMode="auto">
            <a:xfrm>
              <a:off x="5360" y="1408"/>
              <a:ext cx="79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1050" name="Oval 24"/>
            <p:cNvSpPr>
              <a:spLocks noChangeArrowheads="1"/>
            </p:cNvSpPr>
            <p:nvPr/>
          </p:nvSpPr>
          <p:spPr bwMode="auto">
            <a:xfrm>
              <a:off x="5472" y="1408"/>
              <a:ext cx="79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1051" name="Oval 25"/>
            <p:cNvSpPr>
              <a:spLocks noChangeArrowheads="1"/>
            </p:cNvSpPr>
            <p:nvPr/>
          </p:nvSpPr>
          <p:spPr bwMode="auto">
            <a:xfrm>
              <a:off x="5584" y="1408"/>
              <a:ext cx="80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1052" name="Oval 26"/>
            <p:cNvSpPr>
              <a:spLocks noChangeArrowheads="1"/>
            </p:cNvSpPr>
            <p:nvPr/>
          </p:nvSpPr>
          <p:spPr bwMode="auto">
            <a:xfrm>
              <a:off x="5136" y="1520"/>
              <a:ext cx="80" cy="7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1053" name="Oval 27"/>
            <p:cNvSpPr>
              <a:spLocks noChangeArrowheads="1"/>
            </p:cNvSpPr>
            <p:nvPr/>
          </p:nvSpPr>
          <p:spPr bwMode="auto">
            <a:xfrm>
              <a:off x="5248" y="1520"/>
              <a:ext cx="79" cy="7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1054" name="Oval 28"/>
            <p:cNvSpPr>
              <a:spLocks noChangeArrowheads="1"/>
            </p:cNvSpPr>
            <p:nvPr/>
          </p:nvSpPr>
          <p:spPr bwMode="auto">
            <a:xfrm>
              <a:off x="5360" y="1520"/>
              <a:ext cx="79" cy="7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1055" name="Oval 29"/>
            <p:cNvSpPr>
              <a:spLocks noChangeArrowheads="1"/>
            </p:cNvSpPr>
            <p:nvPr/>
          </p:nvSpPr>
          <p:spPr bwMode="auto">
            <a:xfrm>
              <a:off x="5472" y="1520"/>
              <a:ext cx="79" cy="79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1056" name="Oval 30"/>
            <p:cNvSpPr>
              <a:spLocks noChangeArrowheads="1"/>
            </p:cNvSpPr>
            <p:nvPr/>
          </p:nvSpPr>
          <p:spPr bwMode="auto">
            <a:xfrm>
              <a:off x="5136" y="1632"/>
              <a:ext cx="80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1057" name="Oval 31"/>
            <p:cNvSpPr>
              <a:spLocks noChangeArrowheads="1"/>
            </p:cNvSpPr>
            <p:nvPr/>
          </p:nvSpPr>
          <p:spPr bwMode="auto">
            <a:xfrm>
              <a:off x="5248" y="1632"/>
              <a:ext cx="79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1058" name="Oval 32"/>
            <p:cNvSpPr>
              <a:spLocks noChangeArrowheads="1"/>
            </p:cNvSpPr>
            <p:nvPr/>
          </p:nvSpPr>
          <p:spPr bwMode="auto">
            <a:xfrm>
              <a:off x="5360" y="1632"/>
              <a:ext cx="79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1059" name="Oval 33"/>
            <p:cNvSpPr>
              <a:spLocks noChangeArrowheads="1"/>
            </p:cNvSpPr>
            <p:nvPr/>
          </p:nvSpPr>
          <p:spPr bwMode="auto">
            <a:xfrm>
              <a:off x="5472" y="1632"/>
              <a:ext cx="79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1060" name="Oval 34"/>
            <p:cNvSpPr>
              <a:spLocks noChangeArrowheads="1"/>
            </p:cNvSpPr>
            <p:nvPr/>
          </p:nvSpPr>
          <p:spPr bwMode="auto">
            <a:xfrm>
              <a:off x="5248" y="1744"/>
              <a:ext cx="79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1061" name="Oval 35"/>
            <p:cNvSpPr>
              <a:spLocks noChangeArrowheads="1"/>
            </p:cNvSpPr>
            <p:nvPr/>
          </p:nvSpPr>
          <p:spPr bwMode="auto">
            <a:xfrm>
              <a:off x="5472" y="1744"/>
              <a:ext cx="79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</p:grpSp>
      <p:pic>
        <p:nvPicPr>
          <p:cNvPr id="1029" name="Picture 36" descr="line1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9675" y="1182688"/>
            <a:ext cx="3738563" cy="36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37" descr="line1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8238" y="1182688"/>
            <a:ext cx="3738562" cy="36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03926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27" r:id="rId3"/>
    <p:sldLayoutId id="2147483728" r:id="rId4"/>
    <p:sldLayoutId id="2147483729" r:id="rId5"/>
    <p:sldLayoutId id="2147483730" r:id="rId6"/>
    <p:sldLayoutId id="2147483731" r:id="rId7"/>
    <p:sldLayoutId id="2147483732" r:id="rId8"/>
    <p:sldLayoutId id="2147483733" r:id="rId9"/>
    <p:sldLayoutId id="2147483734" r:id="rId10"/>
    <p:sldLayoutId id="2147483735" r:id="rId11"/>
    <p:sldLayoutId id="2147483736" r:id="rId12"/>
  </p:sldLayoutIdLst>
  <p:transition spd="med"/>
  <p:timing>
    <p:tnLst>
      <p:par>
        <p:cTn id="1" dur="indefinite" restart="never" nodeType="tmRoot"/>
      </p:par>
    </p:tnLst>
  </p:timing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0000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0000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0000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0000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0000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 b="1">
          <a:solidFill>
            <a:srgbClr val="FF0000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 b="1">
          <a:solidFill>
            <a:srgbClr val="FF0000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 b="1">
          <a:solidFill>
            <a:srgbClr val="FF0000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 b="1">
          <a:solidFill>
            <a:srgbClr val="FF0000"/>
          </a:solidFill>
          <a:latin typeface="Times New Roman" pitchFamily="18" charset="0"/>
        </a:defRPr>
      </a:lvl9pPr>
    </p:titleStyle>
    <p:bodyStyle>
      <a:lvl1pPr marL="342900" indent="-342900" algn="just" rtl="0" eaLnBrk="0" fontAlgn="base" hangingPunct="0">
        <a:lnSpc>
          <a:spcPct val="125000"/>
        </a:lnSpc>
        <a:spcBef>
          <a:spcPct val="20000"/>
        </a:spcBef>
        <a:spcAft>
          <a:spcPct val="0"/>
        </a:spcAft>
        <a:buClr>
          <a:srgbClr val="FF0000"/>
        </a:buClr>
        <a:buSzPct val="70000"/>
        <a:buFont typeface="Wingdings" pitchFamily="2" charset="2"/>
        <a:buChar char="v"/>
        <a:defRPr sz="2800">
          <a:solidFill>
            <a:srgbClr val="0000FF"/>
          </a:solidFill>
          <a:latin typeface="+mn-lt"/>
          <a:ea typeface="+mn-ea"/>
          <a:cs typeface="+mn-cs"/>
        </a:defRPr>
      </a:lvl1pPr>
      <a:lvl2pPr marL="692150" indent="-347663" algn="l" rtl="0" eaLnBrk="0" fontAlgn="base" hangingPunct="0">
        <a:lnSpc>
          <a:spcPct val="125000"/>
        </a:lnSpc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2500">
          <a:solidFill>
            <a:srgbClr val="0000FF"/>
          </a:solidFill>
          <a:latin typeface="+mn-lt"/>
        </a:defRPr>
      </a:lvl2pPr>
      <a:lvl3pPr marL="987425" indent="-293688" algn="l" rtl="0" eaLnBrk="0" fontAlgn="base" hangingPunct="0">
        <a:lnSpc>
          <a:spcPct val="125000"/>
        </a:lnSpc>
        <a:spcBef>
          <a:spcPct val="20000"/>
        </a:spcBef>
        <a:spcAft>
          <a:spcPct val="0"/>
        </a:spcAft>
        <a:buClr>
          <a:srgbClr val="6600CC"/>
        </a:buClr>
        <a:buSzPct val="70000"/>
        <a:buFont typeface="Wingdings" pitchFamily="2" charset="2"/>
        <a:buChar char="l"/>
        <a:defRPr sz="2200">
          <a:solidFill>
            <a:srgbClr val="0000FF"/>
          </a:solidFill>
          <a:latin typeface="+mn-lt"/>
        </a:defRPr>
      </a:lvl3pPr>
      <a:lvl4pPr marL="1281113" indent="-2921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4pPr>
      <a:lvl5pPr marL="1598613" indent="-315913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0558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5130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29702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4274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2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2.pn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1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9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4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3.xml"/><Relationship Id="rId1" Type="http://schemas.openxmlformats.org/officeDocument/2006/relationships/themeOverride" Target="../theme/themeOverride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emf"/><Relationship Id="rId4" Type="http://schemas.openxmlformats.org/officeDocument/2006/relationships/image" Target="../media/image4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e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emf"/><Relationship Id="rId4" Type="http://schemas.openxmlformats.org/officeDocument/2006/relationships/image" Target="../media/image4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0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18.jpeg"/><Relationship Id="rId4" Type="http://schemas.openxmlformats.org/officeDocument/2006/relationships/image" Target="../media/image17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png"/><Relationship Id="rId5" Type="http://schemas.openxmlformats.org/officeDocument/2006/relationships/image" Target="../media/image2.png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vi-VN" sz="3000" b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Group 19"/>
          <p:cNvGrpSpPr>
            <a:grpSpLocks/>
          </p:cNvGrpSpPr>
          <p:nvPr/>
        </p:nvGrpSpPr>
        <p:grpSpPr bwMode="auto">
          <a:xfrm>
            <a:off x="0" y="0"/>
            <a:ext cx="9144000" cy="1197352"/>
            <a:chOff x="0" y="0"/>
            <a:chExt cx="9144000" cy="1197352"/>
          </a:xfrm>
        </p:grpSpPr>
        <p:pic>
          <p:nvPicPr>
            <p:cNvPr id="36876" name="Picture 12" descr="top bar swoosh revised"/>
            <p:cNvPicPr>
              <a:picLocks noChangeAspect="1" noChangeArrowheads="1"/>
            </p:cNvPicPr>
            <p:nvPr/>
          </p:nvPicPr>
          <p:blipFill>
            <a:blip r:embed="rId3" cstate="print"/>
            <a:srcRect l="8847" t="16000"/>
            <a:stretch>
              <a:fillRect/>
            </a:stretch>
          </p:blipFill>
          <p:spPr bwMode="auto">
            <a:xfrm>
              <a:off x="533400" y="0"/>
              <a:ext cx="6357418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877" name="Picture 12" descr="top bar swoosh revised"/>
            <p:cNvPicPr>
              <a:picLocks noChangeAspect="1" noChangeArrowheads="1"/>
            </p:cNvPicPr>
            <p:nvPr/>
          </p:nvPicPr>
          <p:blipFill>
            <a:blip r:embed="rId3" cstate="print"/>
            <a:srcRect l="8847" t="16000"/>
            <a:stretch>
              <a:fillRect/>
            </a:stretch>
          </p:blipFill>
          <p:spPr bwMode="auto">
            <a:xfrm rot="10800000">
              <a:off x="2253182" y="0"/>
              <a:ext cx="6433618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6878" name="TextBox 1"/>
            <p:cNvSpPr txBox="1">
              <a:spLocks noChangeArrowheads="1"/>
            </p:cNvSpPr>
            <p:nvPr/>
          </p:nvSpPr>
          <p:spPr bwMode="auto">
            <a:xfrm>
              <a:off x="611762" y="304800"/>
              <a:ext cx="7891816" cy="892552"/>
            </a:xfrm>
            <a:prstGeom prst="rect">
              <a:avLst/>
            </a:prstGeom>
            <a:solidFill>
              <a:srgbClr val="002060"/>
            </a:solidFill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vi-VN" sz="24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TRƯỜNG CAO ĐẲNG</a:t>
              </a:r>
              <a:r>
                <a:rPr lang="en-US" sz="24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vi-VN" sz="24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LÝ TỰ TRỌNG TP.HCM</a:t>
              </a:r>
              <a:endParaRPr lang="en-US" sz="24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6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KHOA </a:t>
              </a:r>
              <a:r>
                <a:rPr lang="en-US" sz="2600" b="1" dirty="0" err="1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KHOA</a:t>
              </a:r>
              <a:r>
                <a:rPr lang="en-US" sz="26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 HỌC CƠ BẢN</a:t>
              </a:r>
              <a:r>
                <a:rPr lang="en-US" sz="28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</a:p>
          </p:txBody>
        </p:sp>
        <p:sp>
          <p:nvSpPr>
            <p:cNvPr id="15" name="Rounded Rectangle 14"/>
            <p:cNvSpPr/>
            <p:nvPr/>
          </p:nvSpPr>
          <p:spPr bwMode="auto">
            <a:xfrm>
              <a:off x="0" y="27296"/>
              <a:ext cx="609600" cy="558800"/>
            </a:xfrm>
            <a:prstGeom prst="round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algn="ctr">
                <a:defRPr/>
              </a:pPr>
              <a:endParaRPr lang="en-US" kern="0">
                <a:solidFill>
                  <a:sysClr val="windowText" lastClr="000000"/>
                </a:solidFill>
                <a:latin typeface="Perpetua"/>
              </a:endParaRPr>
            </a:p>
          </p:txBody>
        </p:sp>
        <p:sp>
          <p:nvSpPr>
            <p:cNvPr id="17" name="Rounded Rectangle 16"/>
            <p:cNvSpPr/>
            <p:nvPr/>
          </p:nvSpPr>
          <p:spPr bwMode="auto">
            <a:xfrm>
              <a:off x="8534400" y="27296"/>
              <a:ext cx="609600" cy="558800"/>
            </a:xfrm>
            <a:prstGeom prst="round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algn="ctr">
                <a:defRPr/>
              </a:pPr>
              <a:endParaRPr lang="en-US" kern="0">
                <a:solidFill>
                  <a:sysClr val="windowText" lastClr="000000"/>
                </a:solidFill>
                <a:latin typeface="Perpetua"/>
              </a:endParaRPr>
            </a:p>
          </p:txBody>
        </p:sp>
      </p:grp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74813C29-89E1-4114-9D79-7059DA1FC9A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858" t="10047" r="6061" b="14360"/>
          <a:stretch/>
        </p:blipFill>
        <p:spPr>
          <a:xfrm>
            <a:off x="2362200" y="1500717"/>
            <a:ext cx="4191000" cy="1166283"/>
          </a:xfrm>
          <a:prstGeom prst="rect">
            <a:avLst/>
          </a:prstGeom>
        </p:spPr>
      </p:pic>
      <p:sp>
        <p:nvSpPr>
          <p:cNvPr id="29" name="TextBox 3">
            <a:extLst>
              <a:ext uri="{FF2B5EF4-FFF2-40B4-BE49-F238E27FC236}">
                <a16:creationId xmlns="" xmlns:a16="http://schemas.microsoft.com/office/drawing/2014/main" id="{ACBEF02D-A005-41F5-AA1F-2CF9CFD854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" y="2990850"/>
            <a:ext cx="8382000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 PHẦN</a:t>
            </a:r>
          </a:p>
          <a:p>
            <a:pPr algn="ctr" eaLnBrk="1" hangingPunct="1"/>
            <a:r>
              <a:rPr lang="en-US" altLang="en-US" sz="4400" b="1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HÓA HỌC </a:t>
            </a:r>
            <a:r>
              <a:rPr lang="en-US" altLang="en-US" sz="4400" b="1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altLang="en-US" sz="4400" b="1" dirty="0">
              <a:solidFill>
                <a:srgbClr val="008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en-US" altLang="en-US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TextBox 4">
            <a:extLst>
              <a:ext uri="{FF2B5EF4-FFF2-40B4-BE49-F238E27FC236}">
                <a16:creationId xmlns="" xmlns:a16="http://schemas.microsoft.com/office/drawing/2014/main" id="{C1DEC496-B31C-4B96-BFC4-686869BAC7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800" y="5150638"/>
            <a:ext cx="5715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2800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GV: </a:t>
            </a:r>
            <a:r>
              <a:rPr lang="en-US" altLang="en-US" sz="2800" b="1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NGUYỄN PHƯƠNG HÀ</a:t>
            </a:r>
            <a:endParaRPr lang="en-US" altLang="en-US" sz="2800" b="1" dirty="0">
              <a:solidFill>
                <a:srgbClr val="1909E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1" name="Picture 27" descr="Hoja Carta2">
            <a:extLst>
              <a:ext uri="{FF2B5EF4-FFF2-40B4-BE49-F238E27FC236}">
                <a16:creationId xmlns="" xmlns:a16="http://schemas.microsoft.com/office/drawing/2014/main" id="{197C41FE-0B69-45D9-8BDA-D6C1DEF002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Rectangle 32">
            <a:extLst>
              <a:ext uri="{FF2B5EF4-FFF2-40B4-BE49-F238E27FC236}">
                <a16:creationId xmlns="" xmlns:a16="http://schemas.microsoft.com/office/drawing/2014/main" id="{2FF4DE44-506B-4376-AFCD-BCC7E80CB583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4332378"/>
      </p:ext>
    </p:extLst>
  </p:cSld>
  <p:clrMapOvr>
    <a:masterClrMapping/>
  </p:clrMapOvr>
  <p:transition advClick="0">
    <p:cu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vi-VN" sz="30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3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533400" y="0"/>
            <a:ext cx="63574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11751"/>
            <a:ext cx="64336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" name="Rounded Rectangle 35"/>
          <p:cNvSpPr/>
          <p:nvPr/>
        </p:nvSpPr>
        <p:spPr bwMode="auto">
          <a:xfrm>
            <a:off x="0" y="27296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algn="ctr">
              <a:defRPr/>
            </a:pPr>
            <a:endParaRPr lang="en-US" kern="0">
              <a:solidFill>
                <a:sysClr val="windowText" lastClr="000000"/>
              </a:solidFill>
              <a:latin typeface="Perpetua"/>
            </a:endParaRPr>
          </a:p>
        </p:txBody>
      </p:sp>
      <p:sp>
        <p:nvSpPr>
          <p:cNvPr id="38" name="Rounded Rectangle 37"/>
          <p:cNvSpPr/>
          <p:nvPr/>
        </p:nvSpPr>
        <p:spPr bwMode="auto">
          <a:xfrm>
            <a:off x="8534400" y="27296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algn="ctr">
              <a:defRPr/>
            </a:pPr>
            <a:endParaRPr lang="en-US" kern="0">
              <a:solidFill>
                <a:sysClr val="windowText" lastClr="000000"/>
              </a:solidFill>
              <a:latin typeface="Perpetua"/>
            </a:endParaRPr>
          </a:p>
        </p:txBody>
      </p:sp>
      <p:grpSp>
        <p:nvGrpSpPr>
          <p:cNvPr id="3" name="Group 29"/>
          <p:cNvGrpSpPr>
            <a:grpSpLocks/>
          </p:cNvGrpSpPr>
          <p:nvPr/>
        </p:nvGrpSpPr>
        <p:grpSpPr bwMode="auto">
          <a:xfrm>
            <a:off x="6350" y="1600200"/>
            <a:ext cx="9047539" cy="1676400"/>
            <a:chOff x="6114" y="1219200"/>
            <a:chExt cx="9047773" cy="1676400"/>
          </a:xfrm>
        </p:grpSpPr>
        <p:pic>
          <p:nvPicPr>
            <p:cNvPr id="49164" name="Picture 27" descr="C:\Documents and Settings\HP\My Documents\My Pictures\90144_chemistry_flasks.jpg"/>
            <p:cNvPicPr>
              <a:picLocks noChangeAspect="1" noChangeArrowheads="1"/>
            </p:cNvPicPr>
            <p:nvPr/>
          </p:nvPicPr>
          <p:blipFill>
            <a:blip r:embed="rId4" cstate="print"/>
            <a:srcRect t="13698"/>
            <a:stretch>
              <a:fillRect/>
            </a:stretch>
          </p:blipFill>
          <p:spPr bwMode="auto">
            <a:xfrm>
              <a:off x="3156144" y="1295400"/>
              <a:ext cx="1383446" cy="1524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9166" name="Picture 15" descr="http://www.faqs.org/photos/genetically-modified-foods-2091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862478" y="1295400"/>
              <a:ext cx="1191409" cy="15532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9167" name="Picture 19" descr="http://www.foodscience.unimelb.edu.au/images/bacteria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530373" y="1271516"/>
              <a:ext cx="1676400" cy="15043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9168" name="Picture 15" descr="http://technologylodging.com/wp-content/uploads/2011/01/food-biotech1.jpg"/>
            <p:cNvPicPr>
              <a:picLocks noChangeAspect="1" noChangeArrowheads="1"/>
            </p:cNvPicPr>
            <p:nvPr/>
          </p:nvPicPr>
          <p:blipFill>
            <a:blip r:embed="rId7" cstate="print"/>
            <a:srcRect b="5893"/>
            <a:stretch>
              <a:fillRect/>
            </a:stretch>
          </p:blipFill>
          <p:spPr bwMode="auto">
            <a:xfrm>
              <a:off x="6114" y="1219200"/>
              <a:ext cx="2159248" cy="1676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3" name="AutoShape 52">
            <a:extLst>
              <a:ext uri="{FF2B5EF4-FFF2-40B4-BE49-F238E27FC236}">
                <a16:creationId xmlns="" xmlns:a16="http://schemas.microsoft.com/office/drawing/2014/main" id="{71ED6B33-CA8C-4AF1-84AF-A6FBA0052576}"/>
              </a:ext>
            </a:extLst>
          </p:cNvPr>
          <p:cNvSpPr>
            <a:spLocks noChangeArrowheads="1"/>
          </p:cNvSpPr>
          <p:nvPr/>
        </p:nvSpPr>
        <p:spPr bwMode="gray">
          <a:xfrm>
            <a:off x="114300" y="4031466"/>
            <a:ext cx="8915400" cy="1168400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en-US" sz="3600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600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smtClean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81. </a:t>
            </a:r>
            <a:r>
              <a:rPr lang="vi-VN" sz="3600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ÔN TẬP CHƯƠNG </a:t>
            </a:r>
            <a:r>
              <a:rPr lang="vi-VN" sz="3600" b="1" dirty="0" smtClean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3600" b="1" dirty="0" smtClean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XI</a:t>
            </a:r>
            <a:endParaRPr lang="vi-VN" sz="3600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56889A03-9E4F-44C5-B8E7-30A84D7067F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80697" y="381000"/>
            <a:ext cx="3973384" cy="1110466"/>
          </a:xfrm>
          <a:prstGeom prst="rect">
            <a:avLst/>
          </a:prstGeom>
        </p:spPr>
      </p:pic>
      <p:pic>
        <p:nvPicPr>
          <p:cNvPr id="30" name="Picture 27" descr="Hoja Carta2">
            <a:extLst>
              <a:ext uri="{FF2B5EF4-FFF2-40B4-BE49-F238E27FC236}">
                <a16:creationId xmlns="" xmlns:a16="http://schemas.microsoft.com/office/drawing/2014/main" id="{5DD8CDBB-6C27-4BBC-AD8E-D803DD06F4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F172DDB2-CD95-48C6-B46F-549BBB0DEA96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grpSp>
        <p:nvGrpSpPr>
          <p:cNvPr id="70" name="Group 3"/>
          <p:cNvGrpSpPr>
            <a:grpSpLocks/>
          </p:cNvGrpSpPr>
          <p:nvPr/>
        </p:nvGrpSpPr>
        <p:grpSpPr bwMode="auto">
          <a:xfrm>
            <a:off x="76200" y="1371600"/>
            <a:ext cx="762000" cy="665163"/>
            <a:chOff x="1110" y="2656"/>
            <a:chExt cx="1549" cy="1351"/>
          </a:xfrm>
        </p:grpSpPr>
        <p:sp>
          <p:nvSpPr>
            <p:cNvPr id="71" name="AutoShape 4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2" name="AutoShape 5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3" name="AutoShape 6"/>
            <p:cNvSpPr>
              <a:spLocks noChangeArrowheads="1"/>
            </p:cNvSpPr>
            <p:nvPr/>
          </p:nvSpPr>
          <p:spPr bwMode="gray">
            <a:xfrm>
              <a:off x="1200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rgbClr val="E2D700">
                    <a:gamma/>
                    <a:shade val="46275"/>
                    <a:invGamma/>
                  </a:srgbClr>
                </a:gs>
                <a:gs pos="100000">
                  <a:srgbClr val="E2D700"/>
                </a:gs>
              </a:gsLst>
              <a:lin ang="2700000" scaled="1"/>
            </a:gradFill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78" name="Line 11"/>
          <p:cNvSpPr>
            <a:spLocks noChangeShapeType="1"/>
          </p:cNvSpPr>
          <p:nvPr/>
        </p:nvSpPr>
        <p:spPr bwMode="auto">
          <a:xfrm>
            <a:off x="685799" y="1998663"/>
            <a:ext cx="8077201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9" name="Text Box 12"/>
          <p:cNvSpPr txBox="1">
            <a:spLocks noChangeArrowheads="1"/>
          </p:cNvSpPr>
          <p:nvPr/>
        </p:nvSpPr>
        <p:spPr bwMode="auto">
          <a:xfrm>
            <a:off x="790530" y="1413888"/>
            <a:ext cx="3212739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Kiến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nhớ</a:t>
            </a:r>
            <a:endParaRPr lang="vi-VN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0" name="Text Box 13"/>
          <p:cNvSpPr txBox="1">
            <a:spLocks noChangeArrowheads="1"/>
          </p:cNvSpPr>
          <p:nvPr/>
        </p:nvSpPr>
        <p:spPr bwMode="gray">
          <a:xfrm>
            <a:off x="255588" y="1389063"/>
            <a:ext cx="388937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82" name="Text Box 15"/>
          <p:cNvSpPr txBox="1">
            <a:spLocks noChangeArrowheads="1"/>
          </p:cNvSpPr>
          <p:nvPr/>
        </p:nvSpPr>
        <p:spPr bwMode="auto">
          <a:xfrm>
            <a:off x="625225" y="2365400"/>
            <a:ext cx="8159750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1.1. Kim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kiềm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các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KL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kiềm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1" name="Text Box 31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335338"/>
              </a:solidFill>
              <a:effectLst/>
              <a:uLnTx/>
              <a:uFillTx/>
            </a:endParaRPr>
          </a:p>
        </p:txBody>
      </p:sp>
      <p:pic>
        <p:nvPicPr>
          <p:cNvPr id="92" name="Picture 8" descr="1.png"/>
          <p:cNvPicPr>
            <a:picLocks noChangeAspect="1"/>
          </p:cNvPicPr>
          <p:nvPr/>
        </p:nvPicPr>
        <p:blipFill>
          <a:blip r:embed="rId4" cstate="print"/>
          <a:srcRect l="20313" t="43651" r="32813" b="41068"/>
          <a:stretch>
            <a:fillRect/>
          </a:stretch>
        </p:blipFill>
        <p:spPr bwMode="auto">
          <a:xfrm>
            <a:off x="0" y="609600"/>
            <a:ext cx="2286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3" name="Rectangle 3"/>
          <p:cNvSpPr>
            <a:spLocks noChangeArrowheads="1"/>
          </p:cNvSpPr>
          <p:nvPr/>
        </p:nvSpPr>
        <p:spPr bwMode="auto">
          <a:xfrm>
            <a:off x="2743200" y="533400"/>
            <a:ext cx="3581400" cy="707886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4000" b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NỘI DUNG </a:t>
            </a:r>
          </a:p>
        </p:txBody>
      </p:sp>
      <p:pic>
        <p:nvPicPr>
          <p:cNvPr id="94" name="Picture 8" descr="1.png"/>
          <p:cNvPicPr>
            <a:picLocks noChangeAspect="1"/>
          </p:cNvPicPr>
          <p:nvPr/>
        </p:nvPicPr>
        <p:blipFill>
          <a:blip r:embed="rId4" cstate="print"/>
          <a:srcRect l="20313" t="43651" r="32813" b="41068"/>
          <a:stretch>
            <a:fillRect/>
          </a:stretch>
        </p:blipFill>
        <p:spPr bwMode="auto">
          <a:xfrm>
            <a:off x="6858000" y="609600"/>
            <a:ext cx="2286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" name="Text Box 15">
            <a:extLst>
              <a:ext uri="{FF2B5EF4-FFF2-40B4-BE49-F238E27FC236}">
                <a16:creationId xmlns="" xmlns:a16="http://schemas.microsoft.com/office/drawing/2014/main" id="{9F73CCFD-59A4-4F67-A8D7-F2B83C61A2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4525" y="3368630"/>
            <a:ext cx="8499475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1.2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Kim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kiềm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thổ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KL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kiềm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thổ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47" name="Group 7">
            <a:extLst>
              <a:ext uri="{FF2B5EF4-FFF2-40B4-BE49-F238E27FC236}">
                <a16:creationId xmlns="" xmlns:a16="http://schemas.microsoft.com/office/drawing/2014/main" id="{460854DE-AC73-446A-A3E9-61D3036B91F1}"/>
              </a:ext>
            </a:extLst>
          </p:cNvPr>
          <p:cNvGrpSpPr>
            <a:grpSpLocks/>
          </p:cNvGrpSpPr>
          <p:nvPr/>
        </p:nvGrpSpPr>
        <p:grpSpPr bwMode="auto">
          <a:xfrm>
            <a:off x="76200" y="5278437"/>
            <a:ext cx="762000" cy="665163"/>
            <a:chOff x="3174" y="2656"/>
            <a:chExt cx="1549" cy="1351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48" name="AutoShape 8">
              <a:extLst>
                <a:ext uri="{FF2B5EF4-FFF2-40B4-BE49-F238E27FC236}">
                  <a16:creationId xmlns="" xmlns:a16="http://schemas.microsoft.com/office/drawing/2014/main" id="{F704DA27-0B9C-45BD-B4F1-6B37ABFA9A4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9" name="AutoShape 9">
              <a:extLst>
                <a:ext uri="{FF2B5EF4-FFF2-40B4-BE49-F238E27FC236}">
                  <a16:creationId xmlns="" xmlns:a16="http://schemas.microsoft.com/office/drawing/2014/main" id="{7F34CB52-51F2-41F5-A111-BCE7661177BF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0" name="AutoShape 10">
              <a:extLst>
                <a:ext uri="{FF2B5EF4-FFF2-40B4-BE49-F238E27FC236}">
                  <a16:creationId xmlns="" xmlns:a16="http://schemas.microsoft.com/office/drawing/2014/main" id="{B3D5757F-CD4F-46F6-A367-329E04988E1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264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pFill/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52" name="Text Box 15">
            <a:extLst>
              <a:ext uri="{FF2B5EF4-FFF2-40B4-BE49-F238E27FC236}">
                <a16:creationId xmlns="" xmlns:a16="http://schemas.microsoft.com/office/drawing/2014/main" id="{9E4B9333-9608-4464-B129-57EF0DFA50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9690" y="5283200"/>
            <a:ext cx="5276309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endParaRPr lang="en-US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" name="Text Box 16">
            <a:extLst>
              <a:ext uri="{FF2B5EF4-FFF2-40B4-BE49-F238E27FC236}">
                <a16:creationId xmlns="" xmlns:a16="http://schemas.microsoft.com/office/drawing/2014/main" id="{67E0F8B4-B5F6-4BE9-9FF8-1AA397206AC3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278354" y="5295900"/>
            <a:ext cx="388937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en-US" sz="3200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6" name="Picture 27" descr="Hoja Carta2">
            <a:extLst>
              <a:ext uri="{FF2B5EF4-FFF2-40B4-BE49-F238E27FC236}">
                <a16:creationId xmlns="" xmlns:a16="http://schemas.microsoft.com/office/drawing/2014/main" id="{283C1473-0A87-49D9-9DDA-4DB0601998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" name="Rectangle 57">
            <a:extLst>
              <a:ext uri="{FF2B5EF4-FFF2-40B4-BE49-F238E27FC236}">
                <a16:creationId xmlns="" xmlns:a16="http://schemas.microsoft.com/office/drawing/2014/main" id="{129CDCE3-0F29-4EBD-8D2B-45A29F22E1BD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Line 11">
            <a:extLst>
              <a:ext uri="{FF2B5EF4-FFF2-40B4-BE49-F238E27FC236}">
                <a16:creationId xmlns="" xmlns:a16="http://schemas.microsoft.com/office/drawing/2014/main" id="{1E22E3C9-81D5-44E1-9491-8109F2E79B3F}"/>
              </a:ext>
            </a:extLst>
          </p:cNvPr>
          <p:cNvSpPr>
            <a:spLocks noChangeShapeType="1"/>
          </p:cNvSpPr>
          <p:nvPr/>
        </p:nvSpPr>
        <p:spPr bwMode="auto">
          <a:xfrm>
            <a:off x="761999" y="3013675"/>
            <a:ext cx="8077201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5" name="Line 11">
            <a:extLst>
              <a:ext uri="{FF2B5EF4-FFF2-40B4-BE49-F238E27FC236}">
                <a16:creationId xmlns="" xmlns:a16="http://schemas.microsoft.com/office/drawing/2014/main" id="{4E1C0398-197F-4CDF-BDB5-69B179F48B51}"/>
              </a:ext>
            </a:extLst>
          </p:cNvPr>
          <p:cNvSpPr>
            <a:spLocks noChangeShapeType="1"/>
          </p:cNvSpPr>
          <p:nvPr/>
        </p:nvSpPr>
        <p:spPr bwMode="auto">
          <a:xfrm>
            <a:off x="761999" y="3970549"/>
            <a:ext cx="8077201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6" name="Line 11">
            <a:extLst>
              <a:ext uri="{FF2B5EF4-FFF2-40B4-BE49-F238E27FC236}">
                <a16:creationId xmlns="" xmlns:a16="http://schemas.microsoft.com/office/drawing/2014/main" id="{784DECAF-23A5-4BBE-84CA-D31B9B50B4C5}"/>
              </a:ext>
            </a:extLst>
          </p:cNvPr>
          <p:cNvSpPr>
            <a:spLocks noChangeShapeType="1"/>
          </p:cNvSpPr>
          <p:nvPr/>
        </p:nvSpPr>
        <p:spPr bwMode="auto">
          <a:xfrm>
            <a:off x="761999" y="5900023"/>
            <a:ext cx="8077201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8" name="Text Box 15">
            <a:extLst>
              <a:ext uri="{FF2B5EF4-FFF2-40B4-BE49-F238E27FC236}">
                <a16:creationId xmlns="" xmlns:a16="http://schemas.microsoft.com/office/drawing/2014/main" id="{9F73CCFD-59A4-4F67-A8D7-F2B83C61A2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799" y="4317425"/>
            <a:ext cx="5788391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1.3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Nhôm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các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nhôm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Line 11">
            <a:extLst>
              <a:ext uri="{FF2B5EF4-FFF2-40B4-BE49-F238E27FC236}">
                <a16:creationId xmlns="" xmlns:a16="http://schemas.microsoft.com/office/drawing/2014/main" id="{4E1C0398-197F-4CDF-BDB5-69B179F48B51}"/>
              </a:ext>
            </a:extLst>
          </p:cNvPr>
          <p:cNvSpPr>
            <a:spLocks noChangeShapeType="1"/>
          </p:cNvSpPr>
          <p:nvPr/>
        </p:nvSpPr>
        <p:spPr bwMode="auto">
          <a:xfrm>
            <a:off x="761999" y="4942020"/>
            <a:ext cx="8077201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p:transition advClick="0">
    <p:pull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228600" y="1420742"/>
            <a:ext cx="8610600" cy="2185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it-IT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Sau khi học xong bài này, học sinh có khả năng:</a:t>
            </a:r>
          </a:p>
          <a:p>
            <a:pPr eaLnBrk="0" hangingPunct="0"/>
            <a:r>
              <a:rPr lang="vi-VN" sz="2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Kiến Thức</a:t>
            </a:r>
            <a:r>
              <a:rPr lang="vi-VN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28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en-US" sz="10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Hệ thống được những kiến thức về tính chất, điều chế kim loại kiềm, kiềm thổ và nhôm.</a:t>
            </a:r>
            <a:endParaRPr lang="vi-VN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5" name="Group 4"/>
          <p:cNvGrpSpPr>
            <a:grpSpLocks/>
          </p:cNvGrpSpPr>
          <p:nvPr/>
        </p:nvGrpSpPr>
        <p:grpSpPr bwMode="auto">
          <a:xfrm>
            <a:off x="685800" y="304800"/>
            <a:ext cx="7772400" cy="6172200"/>
            <a:chOff x="990600" y="1143000"/>
            <a:chExt cx="7772400" cy="6172200"/>
          </a:xfrm>
        </p:grpSpPr>
        <p:sp>
          <p:nvSpPr>
            <p:cNvPr id="17" name="Rounded Rectangle 16"/>
            <p:cNvSpPr/>
            <p:nvPr/>
          </p:nvSpPr>
          <p:spPr>
            <a:xfrm>
              <a:off x="990600" y="57150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1524000" y="61722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Rounded Rectangle 19"/>
            <p:cNvSpPr/>
            <p:nvPr/>
          </p:nvSpPr>
          <p:spPr>
            <a:xfrm>
              <a:off x="3721100" y="1143000"/>
              <a:ext cx="2159000" cy="762000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Rounded Rectangle 20"/>
            <p:cNvSpPr/>
            <p:nvPr/>
          </p:nvSpPr>
          <p:spPr>
            <a:xfrm>
              <a:off x="2057400" y="67056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8153400" y="57150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0" name="Rounded Rectangle 29"/>
            <p:cNvSpPr/>
            <p:nvPr/>
          </p:nvSpPr>
          <p:spPr>
            <a:xfrm>
              <a:off x="7620000" y="62484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3" name="Rounded Rectangle 32"/>
            <p:cNvSpPr/>
            <p:nvPr/>
          </p:nvSpPr>
          <p:spPr>
            <a:xfrm>
              <a:off x="7086600" y="67564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34" name="Rectangle 4"/>
          <p:cNvSpPr>
            <a:spLocks noChangeArrowheads="1"/>
          </p:cNvSpPr>
          <p:nvPr/>
        </p:nvSpPr>
        <p:spPr bwMode="auto">
          <a:xfrm>
            <a:off x="3373438" y="381000"/>
            <a:ext cx="22653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it-IT" sz="3200" b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MỤC TIÊU</a:t>
            </a:r>
            <a:endParaRPr lang="en-US" sz="3200" b="1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7" name="Picture 46" descr="http://www.set-edu.com/web%20/images/english/target-marke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29000" y="4876800"/>
            <a:ext cx="1652588" cy="142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27" descr="Hoja Carta2">
            <a:extLst>
              <a:ext uri="{FF2B5EF4-FFF2-40B4-BE49-F238E27FC236}">
                <a16:creationId xmlns="" xmlns:a16="http://schemas.microsoft.com/office/drawing/2014/main" id="{CBEF650F-20CC-4294-AEE8-25E0E631F8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Rectangle 34">
            <a:extLst>
              <a:ext uri="{FF2B5EF4-FFF2-40B4-BE49-F238E27FC236}">
                <a16:creationId xmlns="" xmlns:a16="http://schemas.microsoft.com/office/drawing/2014/main" id="{C0504970-0108-4A3B-8504-887F04B7468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4" name="Rectangle 1"/>
          <p:cNvSpPr>
            <a:spLocks noChangeArrowheads="1"/>
          </p:cNvSpPr>
          <p:nvPr/>
        </p:nvSpPr>
        <p:spPr bwMode="auto">
          <a:xfrm>
            <a:off x="304800" y="1738928"/>
            <a:ext cx="8839200" cy="24006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it-IT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Sau khi học xong bài này, học sinh có khả năng:</a:t>
            </a:r>
          </a:p>
          <a:p>
            <a:pPr eaLnBrk="0" hangingPunct="0">
              <a:lnSpc>
                <a:spcPct val="150000"/>
              </a:lnSpc>
            </a:pPr>
            <a:r>
              <a:rPr lang="vi-VN" sz="2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Kỹ năng:</a:t>
            </a:r>
            <a:endParaRPr lang="en-US" sz="28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en-US" sz="1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 typeface="Wingdings" pitchFamily="2" charset="2"/>
              <a:buChar char="ü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Viết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được PTHH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g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iải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được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im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loại kiềm, kiềm thổ và nhôm</a:t>
            </a:r>
          </a:p>
        </p:txBody>
      </p:sp>
      <p:grpSp>
        <p:nvGrpSpPr>
          <p:cNvPr id="16" name="Group 4"/>
          <p:cNvGrpSpPr>
            <a:grpSpLocks/>
          </p:cNvGrpSpPr>
          <p:nvPr/>
        </p:nvGrpSpPr>
        <p:grpSpPr bwMode="auto">
          <a:xfrm>
            <a:off x="685800" y="304800"/>
            <a:ext cx="7772400" cy="6324600"/>
            <a:chOff x="990600" y="1143000"/>
            <a:chExt cx="7772400" cy="6324600"/>
          </a:xfrm>
        </p:grpSpPr>
        <p:sp>
          <p:nvSpPr>
            <p:cNvPr id="21" name="Rounded Rectangle 20"/>
            <p:cNvSpPr/>
            <p:nvPr/>
          </p:nvSpPr>
          <p:spPr>
            <a:xfrm>
              <a:off x="990600" y="58674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1524000" y="63246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3721100" y="1143000"/>
              <a:ext cx="2159000" cy="762000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2057400" y="68580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8153400" y="58674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3" name="Rounded Rectangle 32"/>
            <p:cNvSpPr/>
            <p:nvPr/>
          </p:nvSpPr>
          <p:spPr>
            <a:xfrm>
              <a:off x="7620000" y="64008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4" name="Rounded Rectangle 33"/>
            <p:cNvSpPr/>
            <p:nvPr/>
          </p:nvSpPr>
          <p:spPr>
            <a:xfrm>
              <a:off x="7086600" y="69088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37" name="Rectangle 4"/>
          <p:cNvSpPr>
            <a:spLocks noChangeArrowheads="1"/>
          </p:cNvSpPr>
          <p:nvPr/>
        </p:nvSpPr>
        <p:spPr bwMode="auto">
          <a:xfrm>
            <a:off x="3373438" y="381000"/>
            <a:ext cx="22653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it-IT" sz="3200" b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MỤC TIÊU</a:t>
            </a:r>
            <a:endParaRPr lang="en-US" sz="3200" b="1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8" name="Picture 46" descr="http://www.set-edu.com/web%20/images/english/target-marke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29012" y="4876800"/>
            <a:ext cx="1652588" cy="142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7" descr="Hoja Carta2">
            <a:extLst>
              <a:ext uri="{FF2B5EF4-FFF2-40B4-BE49-F238E27FC236}">
                <a16:creationId xmlns="" xmlns:a16="http://schemas.microsoft.com/office/drawing/2014/main" id="{DE895EFC-B7D1-41C1-BB31-4739F80316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Rectangle 34">
            <a:extLst>
              <a:ext uri="{FF2B5EF4-FFF2-40B4-BE49-F238E27FC236}">
                <a16:creationId xmlns="" xmlns:a16="http://schemas.microsoft.com/office/drawing/2014/main" id="{6FF95911-17F6-4044-91FA-4E2D925B3488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4" name="Rectangle 1"/>
          <p:cNvSpPr>
            <a:spLocks noChangeArrowheads="1"/>
          </p:cNvSpPr>
          <p:nvPr/>
        </p:nvSpPr>
        <p:spPr bwMode="auto">
          <a:xfrm>
            <a:off x="304800" y="1156157"/>
            <a:ext cx="8610600" cy="2831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it-IT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Sau khi học xong bài này, người học có khả năng:</a:t>
            </a:r>
          </a:p>
          <a:p>
            <a:pPr eaLnBrk="0" hangingPunct="0">
              <a:lnSpc>
                <a:spcPct val="150000"/>
              </a:lnSpc>
            </a:pPr>
            <a:r>
              <a:rPr lang="vi-VN" sz="2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Thái độ:</a:t>
            </a:r>
            <a:endParaRPr lang="en-US" sz="28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en-US" sz="1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 typeface="Wingdings" pitchFamily="2" charset="2"/>
              <a:buChar char="ü"/>
            </a:pP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Có lòng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say mê học tập, biết vận dụng những kiến thức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ã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học vào cuộc sống, có ý thức bảo vệ môi trường và tài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vi-VN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685800" y="304800"/>
            <a:ext cx="7772400" cy="5867400"/>
            <a:chOff x="990600" y="1143000"/>
            <a:chExt cx="7772400" cy="5867400"/>
          </a:xfrm>
        </p:grpSpPr>
        <p:sp>
          <p:nvSpPr>
            <p:cNvPr id="21" name="Rounded Rectangle 20"/>
            <p:cNvSpPr/>
            <p:nvPr/>
          </p:nvSpPr>
          <p:spPr>
            <a:xfrm>
              <a:off x="990600" y="54102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1524000" y="58674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3721100" y="1143000"/>
              <a:ext cx="2159000" cy="762000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2057400" y="64008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8153400" y="54102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3" name="Rounded Rectangle 32"/>
            <p:cNvSpPr/>
            <p:nvPr/>
          </p:nvSpPr>
          <p:spPr>
            <a:xfrm>
              <a:off x="7620000" y="59436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4" name="Rounded Rectangle 33"/>
            <p:cNvSpPr/>
            <p:nvPr/>
          </p:nvSpPr>
          <p:spPr>
            <a:xfrm>
              <a:off x="7086600" y="64516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37" name="Rectangle 4"/>
          <p:cNvSpPr>
            <a:spLocks noChangeArrowheads="1"/>
          </p:cNvSpPr>
          <p:nvPr/>
        </p:nvSpPr>
        <p:spPr bwMode="auto">
          <a:xfrm>
            <a:off x="3373438" y="381000"/>
            <a:ext cx="22653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it-IT" sz="3200" b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MỤC TIÊU</a:t>
            </a:r>
            <a:endParaRPr lang="en-US" sz="3200" b="1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8" name="Picture 46" descr="http://www.set-edu.com/web%20/images/english/target-marke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05212" y="4648200"/>
            <a:ext cx="1652588" cy="142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7" descr="Hoja Carta2">
            <a:extLst>
              <a:ext uri="{FF2B5EF4-FFF2-40B4-BE49-F238E27FC236}">
                <a16:creationId xmlns="" xmlns:a16="http://schemas.microsoft.com/office/drawing/2014/main" id="{FF76120F-6C6D-404D-B7A2-D7A75CF132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Rectangle 34">
            <a:extLst>
              <a:ext uri="{FF2B5EF4-FFF2-40B4-BE49-F238E27FC236}">
                <a16:creationId xmlns="" xmlns:a16="http://schemas.microsoft.com/office/drawing/2014/main" id="{4C376EE7-C939-4529-8109-E571A74CDBE3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10836" y="1287124"/>
            <a:ext cx="9144000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600" b="1" dirty="0" smtClean="0">
                <a:solidFill>
                  <a:srgbClr val="C00000"/>
                </a:solidFill>
              </a:rPr>
              <a:t>1.1. </a:t>
            </a:r>
            <a:r>
              <a:rPr lang="en-US" sz="2600" b="1" dirty="0" err="1">
                <a:solidFill>
                  <a:srgbClr val="C00000"/>
                </a:solidFill>
              </a:rPr>
              <a:t>Các</a:t>
            </a:r>
            <a:r>
              <a:rPr lang="en-US" sz="2600" b="1" dirty="0">
                <a:solidFill>
                  <a:srgbClr val="C00000"/>
                </a:solidFill>
              </a:rPr>
              <a:t> </a:t>
            </a:r>
            <a:r>
              <a:rPr lang="en-US" sz="2600" b="1" dirty="0" err="1">
                <a:solidFill>
                  <a:srgbClr val="C00000"/>
                </a:solidFill>
              </a:rPr>
              <a:t>đơn</a:t>
            </a:r>
            <a:r>
              <a:rPr lang="en-US" sz="2600" b="1" dirty="0">
                <a:solidFill>
                  <a:srgbClr val="C00000"/>
                </a:solidFill>
              </a:rPr>
              <a:t> </a:t>
            </a:r>
            <a:r>
              <a:rPr lang="en-US" sz="2600" b="1" dirty="0" err="1">
                <a:solidFill>
                  <a:srgbClr val="C00000"/>
                </a:solidFill>
              </a:rPr>
              <a:t>chất</a:t>
            </a:r>
            <a:r>
              <a:rPr lang="en-US" sz="2600" b="1" dirty="0">
                <a:solidFill>
                  <a:srgbClr val="C00000"/>
                </a:solidFill>
              </a:rPr>
              <a:t> </a:t>
            </a:r>
            <a:r>
              <a:rPr lang="en-US" sz="2600" b="1" dirty="0" err="1">
                <a:solidFill>
                  <a:srgbClr val="C00000"/>
                </a:solidFill>
              </a:rPr>
              <a:t>kim</a:t>
            </a:r>
            <a:r>
              <a:rPr lang="en-US" sz="2600" b="1" dirty="0">
                <a:solidFill>
                  <a:srgbClr val="C00000"/>
                </a:solidFill>
              </a:rPr>
              <a:t> </a:t>
            </a:r>
            <a:r>
              <a:rPr lang="en-US" sz="2600" b="1" dirty="0" err="1">
                <a:solidFill>
                  <a:srgbClr val="C00000"/>
                </a:solidFill>
              </a:rPr>
              <a:t>loại</a:t>
            </a:r>
            <a:r>
              <a:rPr lang="en-US" sz="2600" b="1" dirty="0">
                <a:solidFill>
                  <a:srgbClr val="C00000"/>
                </a:solidFill>
              </a:rPr>
              <a:t> </a:t>
            </a:r>
            <a:r>
              <a:rPr lang="en-US" sz="2600" b="1" dirty="0" err="1">
                <a:solidFill>
                  <a:srgbClr val="C00000"/>
                </a:solidFill>
              </a:rPr>
              <a:t>phân</a:t>
            </a:r>
            <a:r>
              <a:rPr lang="en-US" sz="2600" b="1" dirty="0">
                <a:solidFill>
                  <a:srgbClr val="C00000"/>
                </a:solidFill>
              </a:rPr>
              <a:t> </a:t>
            </a:r>
            <a:r>
              <a:rPr lang="en-US" sz="2600" b="1" dirty="0" err="1">
                <a:solidFill>
                  <a:srgbClr val="C00000"/>
                </a:solidFill>
              </a:rPr>
              <a:t>nhóm</a:t>
            </a:r>
            <a:r>
              <a:rPr lang="en-US" sz="2600" b="1" dirty="0">
                <a:solidFill>
                  <a:srgbClr val="C00000"/>
                </a:solidFill>
              </a:rPr>
              <a:t> </a:t>
            </a:r>
            <a:r>
              <a:rPr lang="en-US" sz="2600" b="1" dirty="0" err="1">
                <a:solidFill>
                  <a:srgbClr val="C00000"/>
                </a:solidFill>
              </a:rPr>
              <a:t>chính</a:t>
            </a:r>
            <a:r>
              <a:rPr lang="en-US" sz="2600" b="1" dirty="0">
                <a:solidFill>
                  <a:srgbClr val="C00000"/>
                </a:solidFill>
              </a:rPr>
              <a:t> </a:t>
            </a:r>
            <a:r>
              <a:rPr lang="en-US" sz="2600" b="1" dirty="0" err="1">
                <a:solidFill>
                  <a:srgbClr val="C00000"/>
                </a:solidFill>
              </a:rPr>
              <a:t>nhóm</a:t>
            </a:r>
            <a:r>
              <a:rPr lang="en-US" sz="2600" b="1" dirty="0">
                <a:solidFill>
                  <a:srgbClr val="C00000"/>
                </a:solidFill>
              </a:rPr>
              <a:t> I, II, III </a:t>
            </a:r>
          </a:p>
        </p:txBody>
      </p:sp>
      <p:sp>
        <p:nvSpPr>
          <p:cNvPr id="2057" name="Line 9"/>
          <p:cNvSpPr>
            <a:spLocks noChangeShapeType="1"/>
          </p:cNvSpPr>
          <p:nvPr/>
        </p:nvSpPr>
        <p:spPr bwMode="auto">
          <a:xfrm>
            <a:off x="-41564" y="1820524"/>
            <a:ext cx="9144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b="1"/>
          </a:p>
        </p:txBody>
      </p:sp>
      <p:sp>
        <p:nvSpPr>
          <p:cNvPr id="2066" name="Line 18"/>
          <p:cNvSpPr>
            <a:spLocks noChangeShapeType="1"/>
          </p:cNvSpPr>
          <p:nvPr/>
        </p:nvSpPr>
        <p:spPr bwMode="auto">
          <a:xfrm>
            <a:off x="-41564" y="2887324"/>
            <a:ext cx="9144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68" name="Text Box 20"/>
          <p:cNvSpPr txBox="1">
            <a:spLocks noChangeArrowheads="1"/>
          </p:cNvSpPr>
          <p:nvPr/>
        </p:nvSpPr>
        <p:spPr bwMode="auto">
          <a:xfrm>
            <a:off x="34636" y="2049124"/>
            <a:ext cx="1828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b="1"/>
              <a:t>Nguyên tố</a:t>
            </a:r>
          </a:p>
        </p:txBody>
      </p:sp>
      <p:sp>
        <p:nvSpPr>
          <p:cNvPr id="2069" name="Text Box 21"/>
          <p:cNvSpPr txBox="1">
            <a:spLocks noChangeArrowheads="1"/>
          </p:cNvSpPr>
          <p:nvPr/>
        </p:nvSpPr>
        <p:spPr bwMode="auto">
          <a:xfrm>
            <a:off x="1863436" y="1896724"/>
            <a:ext cx="2514600" cy="877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 smtClean="0"/>
              <a:t>KL </a:t>
            </a:r>
            <a:r>
              <a:rPr lang="en-US" b="1" dirty="0" err="1"/>
              <a:t>nhóm</a:t>
            </a:r>
            <a:r>
              <a:rPr lang="en-US" b="1" dirty="0"/>
              <a:t> IA</a:t>
            </a:r>
          </a:p>
          <a:p>
            <a:pPr algn="ctr" eaLnBrk="1" hangingPunct="1">
              <a:spcBef>
                <a:spcPct val="50000"/>
              </a:spcBef>
            </a:pPr>
            <a:r>
              <a:rPr lang="en-US" sz="1800" b="1" dirty="0"/>
              <a:t>Li, Na, K, </a:t>
            </a:r>
            <a:r>
              <a:rPr lang="en-US" sz="1800" b="1" dirty="0" err="1"/>
              <a:t>Rb</a:t>
            </a:r>
            <a:r>
              <a:rPr lang="en-US" sz="1800" b="1" dirty="0"/>
              <a:t>, Cs, </a:t>
            </a:r>
            <a:r>
              <a:rPr lang="en-US" sz="1800" b="1" dirty="0" err="1"/>
              <a:t>Fr</a:t>
            </a:r>
            <a:endParaRPr lang="en-US" sz="1800" b="1" dirty="0"/>
          </a:p>
        </p:txBody>
      </p:sp>
      <p:sp>
        <p:nvSpPr>
          <p:cNvPr id="2070" name="Text Box 22"/>
          <p:cNvSpPr txBox="1">
            <a:spLocks noChangeArrowheads="1"/>
          </p:cNvSpPr>
          <p:nvPr/>
        </p:nvSpPr>
        <p:spPr bwMode="auto">
          <a:xfrm>
            <a:off x="4378036" y="1896724"/>
            <a:ext cx="2819400" cy="86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 smtClean="0"/>
              <a:t>KL </a:t>
            </a:r>
            <a:r>
              <a:rPr lang="en-US" b="1" dirty="0" err="1"/>
              <a:t>nhóm</a:t>
            </a:r>
            <a:r>
              <a:rPr lang="en-US" b="1" dirty="0"/>
              <a:t> IIA</a:t>
            </a:r>
          </a:p>
          <a:p>
            <a:pPr eaLnBrk="1" hangingPunct="1">
              <a:spcBef>
                <a:spcPct val="50000"/>
              </a:spcBef>
            </a:pPr>
            <a:r>
              <a:rPr lang="en-US" sz="1800" b="1" dirty="0"/>
              <a:t>Be, Mg, </a:t>
            </a:r>
            <a:r>
              <a:rPr lang="en-US" sz="1800" b="1" dirty="0" err="1"/>
              <a:t>Ca</a:t>
            </a:r>
            <a:r>
              <a:rPr lang="en-US" sz="1800" b="1" dirty="0"/>
              <a:t>, </a:t>
            </a:r>
            <a:r>
              <a:rPr lang="en-US" sz="1800" b="1" dirty="0" err="1"/>
              <a:t>Sr</a:t>
            </a:r>
            <a:r>
              <a:rPr lang="en-US" sz="1800" b="1" dirty="0"/>
              <a:t>, Ba, Ra</a:t>
            </a:r>
          </a:p>
        </p:txBody>
      </p:sp>
      <p:sp>
        <p:nvSpPr>
          <p:cNvPr id="2071" name="Text Box 23"/>
          <p:cNvSpPr txBox="1">
            <a:spLocks noChangeArrowheads="1"/>
          </p:cNvSpPr>
          <p:nvPr/>
        </p:nvSpPr>
        <p:spPr bwMode="auto">
          <a:xfrm>
            <a:off x="7045036" y="1896724"/>
            <a:ext cx="1905000" cy="86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b="1"/>
              <a:t>Nhôm</a:t>
            </a:r>
          </a:p>
          <a:p>
            <a:pPr algn="ctr" eaLnBrk="1" hangingPunct="1">
              <a:spcBef>
                <a:spcPct val="50000"/>
              </a:spcBef>
            </a:pPr>
            <a:r>
              <a:rPr lang="en-US" sz="1800" b="1"/>
              <a:t>Al</a:t>
            </a:r>
          </a:p>
        </p:txBody>
      </p:sp>
      <p:sp>
        <p:nvSpPr>
          <p:cNvPr id="2072" name="Text Box 24"/>
          <p:cNvSpPr txBox="1">
            <a:spLocks noChangeArrowheads="1"/>
          </p:cNvSpPr>
          <p:nvPr/>
        </p:nvSpPr>
        <p:spPr bwMode="auto">
          <a:xfrm>
            <a:off x="-41564" y="2963524"/>
            <a:ext cx="19050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b="1" dirty="0">
                <a:solidFill>
                  <a:srgbClr val="0C0C92"/>
                </a:solidFill>
              </a:rPr>
              <a:t>1. </a:t>
            </a:r>
            <a:r>
              <a:rPr lang="en-US" b="1" dirty="0" err="1">
                <a:solidFill>
                  <a:srgbClr val="0C0C92"/>
                </a:solidFill>
              </a:rPr>
              <a:t>Cấu</a:t>
            </a:r>
            <a:r>
              <a:rPr lang="en-US" b="1" dirty="0">
                <a:solidFill>
                  <a:srgbClr val="0C0C92"/>
                </a:solidFill>
              </a:rPr>
              <a:t> </a:t>
            </a:r>
            <a:r>
              <a:rPr lang="en-US" b="1" dirty="0" err="1">
                <a:solidFill>
                  <a:srgbClr val="0C0C92"/>
                </a:solidFill>
              </a:rPr>
              <a:t>hình</a:t>
            </a:r>
            <a:r>
              <a:rPr lang="en-US" b="1" dirty="0">
                <a:solidFill>
                  <a:srgbClr val="0C0C92"/>
                </a:solidFill>
              </a:rPr>
              <a:t> electron</a:t>
            </a:r>
          </a:p>
        </p:txBody>
      </p:sp>
      <p:sp>
        <p:nvSpPr>
          <p:cNvPr id="2073" name="Text Box 25"/>
          <p:cNvSpPr txBox="1">
            <a:spLocks noChangeArrowheads="1"/>
          </p:cNvSpPr>
          <p:nvPr/>
        </p:nvSpPr>
        <p:spPr bwMode="auto">
          <a:xfrm>
            <a:off x="2015836" y="2979399"/>
            <a:ext cx="22860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dirty="0"/>
              <a:t>[</a:t>
            </a:r>
            <a:r>
              <a:rPr lang="en-US" dirty="0" err="1"/>
              <a:t>Kh</a:t>
            </a:r>
            <a:r>
              <a:rPr lang="en-US" dirty="0" smtClean="0"/>
              <a:t>] ns</a:t>
            </a:r>
            <a:r>
              <a:rPr lang="en-US" baseline="30000" dirty="0" smtClean="0"/>
              <a:t>1</a:t>
            </a:r>
            <a:r>
              <a:rPr lang="en-US" dirty="0">
                <a:cs typeface="Arial" charset="0"/>
              </a:rPr>
              <a:t>→ </a:t>
            </a:r>
            <a:r>
              <a:rPr lang="en-US" dirty="0" err="1">
                <a:cs typeface="Arial" charset="0"/>
              </a:rPr>
              <a:t>c</a:t>
            </a:r>
            <a:r>
              <a:rPr lang="en-US" dirty="0" err="1"/>
              <a:t>ó</a:t>
            </a:r>
            <a:r>
              <a:rPr lang="en-US" dirty="0"/>
              <a:t> 1 electron </a:t>
            </a:r>
            <a:r>
              <a:rPr lang="en-US" dirty="0" err="1"/>
              <a:t>hóa</a:t>
            </a:r>
            <a:r>
              <a:rPr lang="en-US" dirty="0"/>
              <a:t> </a:t>
            </a:r>
            <a:r>
              <a:rPr lang="en-US" dirty="0" err="1"/>
              <a:t>trị</a:t>
            </a:r>
            <a:r>
              <a:rPr lang="en-US" dirty="0"/>
              <a:t> </a:t>
            </a:r>
          </a:p>
        </p:txBody>
      </p:sp>
      <p:sp>
        <p:nvSpPr>
          <p:cNvPr id="2076" name="Text Box 28"/>
          <p:cNvSpPr txBox="1">
            <a:spLocks noChangeArrowheads="1"/>
          </p:cNvSpPr>
          <p:nvPr/>
        </p:nvSpPr>
        <p:spPr bwMode="auto">
          <a:xfrm>
            <a:off x="4530436" y="2963524"/>
            <a:ext cx="22860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dirty="0"/>
              <a:t>[</a:t>
            </a:r>
            <a:r>
              <a:rPr lang="en-US" dirty="0" err="1"/>
              <a:t>Kh</a:t>
            </a:r>
            <a:r>
              <a:rPr lang="en-US" dirty="0" smtClean="0"/>
              <a:t>] ns</a:t>
            </a:r>
            <a:r>
              <a:rPr lang="en-US" baseline="30000" dirty="0" smtClean="0"/>
              <a:t>2 </a:t>
            </a:r>
            <a:r>
              <a:rPr lang="en-US" dirty="0"/>
              <a:t>→ </a:t>
            </a:r>
            <a:r>
              <a:rPr lang="en-US" dirty="0" err="1"/>
              <a:t>có</a:t>
            </a:r>
            <a:r>
              <a:rPr lang="en-US" dirty="0"/>
              <a:t> 2 electron </a:t>
            </a:r>
            <a:r>
              <a:rPr lang="en-US" dirty="0" err="1"/>
              <a:t>hóa</a:t>
            </a:r>
            <a:r>
              <a:rPr lang="en-US" dirty="0"/>
              <a:t> </a:t>
            </a:r>
            <a:r>
              <a:rPr lang="en-US" dirty="0" err="1"/>
              <a:t>trị</a:t>
            </a:r>
            <a:endParaRPr lang="en-US" dirty="0"/>
          </a:p>
        </p:txBody>
      </p:sp>
      <p:sp>
        <p:nvSpPr>
          <p:cNvPr id="2077" name="Text Box 29"/>
          <p:cNvSpPr txBox="1">
            <a:spLocks noChangeArrowheads="1"/>
          </p:cNvSpPr>
          <p:nvPr/>
        </p:nvSpPr>
        <p:spPr bwMode="auto">
          <a:xfrm>
            <a:off x="6816436" y="2963524"/>
            <a:ext cx="228600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dirty="0" smtClean="0"/>
              <a:t>  [</a:t>
            </a:r>
            <a:r>
              <a:rPr lang="en-US" dirty="0" err="1"/>
              <a:t>Kh</a:t>
            </a:r>
            <a:r>
              <a:rPr lang="en-US" dirty="0"/>
              <a:t>] </a:t>
            </a:r>
            <a:r>
              <a:rPr lang="en-US" dirty="0" smtClean="0"/>
              <a:t>3s</a:t>
            </a:r>
            <a:r>
              <a:rPr lang="en-US" baseline="30000" dirty="0" smtClean="0"/>
              <a:t>2</a:t>
            </a:r>
            <a:r>
              <a:rPr lang="en-US" dirty="0" smtClean="0"/>
              <a:t>3p</a:t>
            </a:r>
            <a:r>
              <a:rPr lang="en-US" baseline="30000" dirty="0" smtClean="0"/>
              <a:t>1</a:t>
            </a:r>
            <a:r>
              <a:rPr lang="en-US" dirty="0">
                <a:cs typeface="Arial" charset="0"/>
              </a:rPr>
              <a:t>→ </a:t>
            </a:r>
            <a:r>
              <a:rPr lang="en-US" dirty="0" smtClean="0">
                <a:cs typeface="Arial" charset="0"/>
              </a:rPr>
              <a:t>    </a:t>
            </a:r>
            <a:r>
              <a:rPr lang="en-US" dirty="0" err="1" smtClean="0">
                <a:cs typeface="Arial" charset="0"/>
              </a:rPr>
              <a:t>c</a:t>
            </a:r>
            <a:r>
              <a:rPr lang="en-US" dirty="0" err="1" smtClean="0"/>
              <a:t>ó</a:t>
            </a:r>
            <a:r>
              <a:rPr lang="en-US" dirty="0" smtClean="0"/>
              <a:t> </a:t>
            </a:r>
            <a:r>
              <a:rPr lang="en-US" dirty="0"/>
              <a:t>3 electron                    </a:t>
            </a:r>
            <a:r>
              <a:rPr lang="en-US" dirty="0" err="1"/>
              <a:t>hóa</a:t>
            </a:r>
            <a:r>
              <a:rPr lang="en-US" dirty="0"/>
              <a:t> </a:t>
            </a:r>
            <a:r>
              <a:rPr lang="en-US" dirty="0" err="1"/>
              <a:t>trị</a:t>
            </a:r>
            <a:endParaRPr lang="en-US" dirty="0"/>
          </a:p>
        </p:txBody>
      </p:sp>
      <p:sp>
        <p:nvSpPr>
          <p:cNvPr id="2078" name="Line 30"/>
          <p:cNvSpPr>
            <a:spLocks noChangeShapeType="1"/>
          </p:cNvSpPr>
          <p:nvPr/>
        </p:nvSpPr>
        <p:spPr bwMode="auto">
          <a:xfrm>
            <a:off x="-41564" y="4182724"/>
            <a:ext cx="9144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79" name="Text Box 31"/>
          <p:cNvSpPr txBox="1">
            <a:spLocks noChangeArrowheads="1"/>
          </p:cNvSpPr>
          <p:nvPr/>
        </p:nvSpPr>
        <p:spPr bwMode="auto">
          <a:xfrm>
            <a:off x="-41564" y="4258924"/>
            <a:ext cx="19050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b="1" dirty="0">
                <a:solidFill>
                  <a:srgbClr val="0C0C92"/>
                </a:solidFill>
              </a:rPr>
              <a:t>2. </a:t>
            </a:r>
            <a:r>
              <a:rPr lang="en-US" b="1" dirty="0" err="1">
                <a:solidFill>
                  <a:srgbClr val="0C0C92"/>
                </a:solidFill>
              </a:rPr>
              <a:t>Tính</a:t>
            </a:r>
            <a:r>
              <a:rPr lang="en-US" b="1" dirty="0">
                <a:solidFill>
                  <a:srgbClr val="0C0C92"/>
                </a:solidFill>
              </a:rPr>
              <a:t> </a:t>
            </a:r>
            <a:r>
              <a:rPr lang="en-US" b="1" dirty="0" err="1">
                <a:solidFill>
                  <a:srgbClr val="0C0C92"/>
                </a:solidFill>
              </a:rPr>
              <a:t>chất</a:t>
            </a:r>
            <a:r>
              <a:rPr lang="en-US" b="1" dirty="0">
                <a:solidFill>
                  <a:srgbClr val="0C0C92"/>
                </a:solidFill>
              </a:rPr>
              <a:t> </a:t>
            </a:r>
            <a:r>
              <a:rPr lang="en-US" b="1" dirty="0" smtClean="0">
                <a:solidFill>
                  <a:srgbClr val="0C0C92"/>
                </a:solidFill>
              </a:rPr>
              <a:t> </a:t>
            </a:r>
            <a:r>
              <a:rPr lang="en-US" b="1" dirty="0" err="1" smtClean="0">
                <a:solidFill>
                  <a:srgbClr val="0C0C92"/>
                </a:solidFill>
              </a:rPr>
              <a:t>hóa</a:t>
            </a:r>
            <a:r>
              <a:rPr lang="en-US" b="1" dirty="0" smtClean="0">
                <a:solidFill>
                  <a:srgbClr val="0C0C92"/>
                </a:solidFill>
              </a:rPr>
              <a:t> </a:t>
            </a:r>
            <a:r>
              <a:rPr lang="en-US" b="1" dirty="0" err="1" smtClean="0">
                <a:solidFill>
                  <a:srgbClr val="0C0C92"/>
                </a:solidFill>
              </a:rPr>
              <a:t>học</a:t>
            </a:r>
            <a:endParaRPr lang="en-US" b="1" dirty="0">
              <a:solidFill>
                <a:srgbClr val="0C0C92"/>
              </a:solidFill>
            </a:endParaRPr>
          </a:p>
        </p:txBody>
      </p:sp>
      <p:sp>
        <p:nvSpPr>
          <p:cNvPr id="2084" name="Line 36"/>
          <p:cNvSpPr>
            <a:spLocks noChangeShapeType="1"/>
          </p:cNvSpPr>
          <p:nvPr/>
        </p:nvSpPr>
        <p:spPr bwMode="auto">
          <a:xfrm flipH="1">
            <a:off x="0" y="1820524"/>
            <a:ext cx="34636" cy="4211466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85" name="Line 37"/>
          <p:cNvSpPr>
            <a:spLocks noChangeShapeType="1"/>
          </p:cNvSpPr>
          <p:nvPr/>
        </p:nvSpPr>
        <p:spPr bwMode="auto">
          <a:xfrm>
            <a:off x="1863436" y="1820524"/>
            <a:ext cx="0" cy="4211466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86" name="Line 38"/>
          <p:cNvSpPr>
            <a:spLocks noChangeShapeType="1"/>
          </p:cNvSpPr>
          <p:nvPr/>
        </p:nvSpPr>
        <p:spPr bwMode="auto">
          <a:xfrm>
            <a:off x="4454236" y="1820524"/>
            <a:ext cx="0" cy="4211466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87" name="Line 39"/>
          <p:cNvSpPr>
            <a:spLocks noChangeShapeType="1"/>
          </p:cNvSpPr>
          <p:nvPr/>
        </p:nvSpPr>
        <p:spPr bwMode="auto">
          <a:xfrm flipH="1">
            <a:off x="6890818" y="1820524"/>
            <a:ext cx="1817" cy="4211466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88" name="Line 40"/>
          <p:cNvSpPr>
            <a:spLocks noChangeShapeType="1"/>
          </p:cNvSpPr>
          <p:nvPr/>
        </p:nvSpPr>
        <p:spPr bwMode="auto">
          <a:xfrm>
            <a:off x="9102436" y="1820524"/>
            <a:ext cx="0" cy="4211466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25" name="Picture 27" descr="Hoja Carta2">
            <a:extLst>
              <a:ext uri="{FF2B5EF4-FFF2-40B4-BE49-F238E27FC236}">
                <a16:creationId xmlns="" xmlns:a16="http://schemas.microsoft.com/office/drawing/2014/main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Rectangle 25">
            <a:extLst>
              <a:ext uri="{FF2B5EF4-FFF2-40B4-BE49-F238E27FC236}">
                <a16:creationId xmlns="" xmlns:a16="http://schemas.microsoft.com/office/drawing/2014/main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Text Box 15"/>
          <p:cNvSpPr txBox="1">
            <a:spLocks noChangeArrowheads="1"/>
          </p:cNvSpPr>
          <p:nvPr/>
        </p:nvSpPr>
        <p:spPr bwMode="auto">
          <a:xfrm>
            <a:off x="1714416" y="384847"/>
            <a:ext cx="5479640" cy="76944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4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4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Kiến</a:t>
            </a:r>
            <a:r>
              <a:rPr lang="en-US" sz="4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4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4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nhớ</a:t>
            </a:r>
            <a:endParaRPr lang="en-US" sz="4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8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Rounded Rectangle 29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Text Box 18"/>
          <p:cNvSpPr txBox="1">
            <a:spLocks noChangeArrowheads="1"/>
          </p:cNvSpPr>
          <p:nvPr/>
        </p:nvSpPr>
        <p:spPr bwMode="auto">
          <a:xfrm>
            <a:off x="1939636" y="4200942"/>
            <a:ext cx="2362200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dirty="0"/>
              <a:t>- </a:t>
            </a:r>
            <a:r>
              <a:rPr lang="en-US" dirty="0" err="1" smtClean="0"/>
              <a:t>tính</a:t>
            </a:r>
            <a:r>
              <a:rPr lang="en-US" dirty="0" smtClean="0"/>
              <a:t> </a:t>
            </a:r>
            <a:r>
              <a:rPr lang="en-US" dirty="0" err="1"/>
              <a:t>khử</a:t>
            </a:r>
            <a:r>
              <a:rPr lang="en-US" dirty="0"/>
              <a:t> </a:t>
            </a:r>
            <a:r>
              <a:rPr lang="en-US" dirty="0" err="1"/>
              <a:t>mạnh</a:t>
            </a:r>
            <a:r>
              <a:rPr lang="en-US" dirty="0"/>
              <a:t> </a:t>
            </a:r>
            <a:r>
              <a:rPr lang="en-US" dirty="0" err="1"/>
              <a:t>nhất</a:t>
            </a:r>
            <a:r>
              <a:rPr lang="en-US" dirty="0"/>
              <a:t> </a:t>
            </a:r>
          </a:p>
          <a:p>
            <a:pPr algn="ctr" eaLnBrk="1" hangingPunct="1">
              <a:spcBef>
                <a:spcPct val="50000"/>
              </a:spcBef>
            </a:pPr>
            <a:r>
              <a:rPr lang="en-US" dirty="0"/>
              <a:t>M  -  </a:t>
            </a:r>
            <a:r>
              <a:rPr lang="en-US" dirty="0" smtClean="0"/>
              <a:t>1e </a:t>
            </a:r>
            <a:r>
              <a:rPr lang="en-US" dirty="0" smtClean="0">
                <a:cs typeface="Arial" charset="0"/>
              </a:rPr>
              <a:t>→ </a:t>
            </a:r>
            <a:r>
              <a:rPr lang="en-US" dirty="0">
                <a:cs typeface="Arial" charset="0"/>
              </a:rPr>
              <a:t>M</a:t>
            </a:r>
            <a:r>
              <a:rPr lang="en-US" baseline="30000" dirty="0">
                <a:cs typeface="Arial" charset="0"/>
              </a:rPr>
              <a:t>+</a:t>
            </a:r>
            <a:r>
              <a:rPr lang="en-US" dirty="0"/>
              <a:t> </a:t>
            </a:r>
          </a:p>
        </p:txBody>
      </p:sp>
      <p:sp>
        <p:nvSpPr>
          <p:cNvPr id="33" name="Text Box 19"/>
          <p:cNvSpPr txBox="1">
            <a:spLocks noChangeArrowheads="1"/>
          </p:cNvSpPr>
          <p:nvPr/>
        </p:nvSpPr>
        <p:spPr bwMode="auto">
          <a:xfrm>
            <a:off x="4509654" y="4277664"/>
            <a:ext cx="2327564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dirty="0" smtClean="0"/>
              <a:t> - </a:t>
            </a:r>
            <a:r>
              <a:rPr lang="en-US" dirty="0" err="1" smtClean="0"/>
              <a:t>tính</a:t>
            </a:r>
            <a:r>
              <a:rPr lang="en-US" dirty="0" smtClean="0"/>
              <a:t> </a:t>
            </a:r>
            <a:r>
              <a:rPr lang="en-US" dirty="0" err="1"/>
              <a:t>khử</a:t>
            </a:r>
            <a:r>
              <a:rPr lang="en-US" dirty="0"/>
              <a:t> </a:t>
            </a:r>
            <a:r>
              <a:rPr lang="en-US" dirty="0" err="1"/>
              <a:t>mạnh</a:t>
            </a:r>
            <a:r>
              <a:rPr lang="en-US" dirty="0"/>
              <a:t>   ( </a:t>
            </a:r>
            <a:r>
              <a:rPr lang="en-US" dirty="0" err="1"/>
              <a:t>yếu</a:t>
            </a:r>
            <a:r>
              <a:rPr lang="en-US" dirty="0"/>
              <a:t> </a:t>
            </a:r>
            <a:r>
              <a:rPr lang="en-US" dirty="0" err="1"/>
              <a:t>hơn</a:t>
            </a:r>
            <a:r>
              <a:rPr lang="en-US" dirty="0"/>
              <a:t> </a:t>
            </a:r>
            <a:r>
              <a:rPr lang="en-US" dirty="0" smtClean="0"/>
              <a:t>KL </a:t>
            </a:r>
            <a:r>
              <a:rPr lang="en-US" dirty="0" smtClean="0"/>
              <a:t>IA)                          R  </a:t>
            </a:r>
            <a:r>
              <a:rPr lang="en-US" dirty="0"/>
              <a:t>-  2e </a:t>
            </a:r>
            <a:r>
              <a:rPr lang="en-US" dirty="0">
                <a:cs typeface="Arial" charset="0"/>
              </a:rPr>
              <a:t>→  R</a:t>
            </a:r>
            <a:r>
              <a:rPr lang="en-US" baseline="30000" dirty="0">
                <a:cs typeface="Arial" charset="0"/>
              </a:rPr>
              <a:t>2+</a:t>
            </a:r>
            <a:endParaRPr lang="en-US" dirty="0">
              <a:cs typeface="Arial" charset="0"/>
            </a:endParaRPr>
          </a:p>
        </p:txBody>
      </p:sp>
      <p:sp>
        <p:nvSpPr>
          <p:cNvPr id="34" name="Text Box 20"/>
          <p:cNvSpPr txBox="1">
            <a:spLocks noChangeArrowheads="1"/>
          </p:cNvSpPr>
          <p:nvPr/>
        </p:nvSpPr>
        <p:spPr bwMode="auto">
          <a:xfrm>
            <a:off x="6899563" y="4277664"/>
            <a:ext cx="2355273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Char char="-"/>
            </a:pPr>
            <a:r>
              <a:rPr lang="en-US" dirty="0" err="1" smtClean="0"/>
              <a:t>tính</a:t>
            </a:r>
            <a:r>
              <a:rPr lang="en-US" dirty="0" smtClean="0"/>
              <a:t> </a:t>
            </a:r>
            <a:r>
              <a:rPr lang="en-US" dirty="0" err="1"/>
              <a:t>khử</a:t>
            </a:r>
            <a:r>
              <a:rPr lang="en-US" dirty="0"/>
              <a:t> </a:t>
            </a:r>
            <a:r>
              <a:rPr lang="en-US" dirty="0" err="1"/>
              <a:t>mạnh</a:t>
            </a:r>
            <a:r>
              <a:rPr lang="en-US" dirty="0"/>
              <a:t> ( </a:t>
            </a:r>
            <a:r>
              <a:rPr lang="en-US" dirty="0" err="1"/>
              <a:t>yếu</a:t>
            </a:r>
            <a:r>
              <a:rPr lang="en-US" dirty="0"/>
              <a:t> </a:t>
            </a:r>
            <a:r>
              <a:rPr lang="en-US" dirty="0" err="1"/>
              <a:t>hơn</a:t>
            </a:r>
            <a:r>
              <a:rPr lang="en-US" dirty="0"/>
              <a:t> </a:t>
            </a:r>
            <a:r>
              <a:rPr lang="en-US" dirty="0" smtClean="0"/>
              <a:t>KL </a:t>
            </a:r>
            <a:r>
              <a:rPr lang="en-US" dirty="0" err="1"/>
              <a:t>nhóm</a:t>
            </a:r>
            <a:r>
              <a:rPr lang="en-US" dirty="0"/>
              <a:t> </a:t>
            </a:r>
            <a:r>
              <a:rPr lang="en-US" dirty="0" smtClean="0"/>
              <a:t>IA,IIA)</a:t>
            </a:r>
            <a:endParaRPr lang="en-US" dirty="0"/>
          </a:p>
          <a:p>
            <a:pPr eaLnBrk="1" hangingPunct="1">
              <a:spcBef>
                <a:spcPct val="50000"/>
              </a:spcBef>
            </a:pPr>
            <a:r>
              <a:rPr lang="en-US" dirty="0"/>
              <a:t> Al - 3e </a:t>
            </a:r>
            <a:r>
              <a:rPr lang="en-US" dirty="0">
                <a:cs typeface="Arial" charset="0"/>
              </a:rPr>
              <a:t>→  Al</a:t>
            </a:r>
            <a:r>
              <a:rPr lang="en-US" baseline="30000" dirty="0">
                <a:cs typeface="Arial" charset="0"/>
              </a:rPr>
              <a:t>3+</a:t>
            </a:r>
          </a:p>
        </p:txBody>
      </p:sp>
    </p:spTree>
    <p:extLst>
      <p:ext uri="{BB962C8B-B14F-4D97-AF65-F5344CB8AC3E}">
        <p14:creationId xmlns:p14="http://schemas.microsoft.com/office/powerpoint/2010/main" val="3496562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2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2000"/>
                                        <p:tgtEl>
                                          <p:spTgt spid="2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2000"/>
                                        <p:tgtEl>
                                          <p:spTgt spid="2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2000"/>
                                        <p:tgtEl>
                                          <p:spTgt spid="2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"/>
                                        <p:tgtEl>
                                          <p:spTgt spid="2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2000"/>
                                        <p:tgtEl>
                                          <p:spTgt spid="2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72" grpId="0"/>
      <p:bldP spid="2073" grpId="0"/>
      <p:bldP spid="2076" grpId="0"/>
      <p:bldP spid="2077" grpId="0"/>
      <p:bldP spid="2078" grpId="0" animBg="1"/>
      <p:bldP spid="2079" grpId="0"/>
      <p:bldP spid="32" grpId="0"/>
      <p:bldP spid="33" grpId="0"/>
      <p:bldP spid="3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Line 5"/>
          <p:cNvSpPr>
            <a:spLocks noChangeShapeType="1"/>
          </p:cNvSpPr>
          <p:nvPr/>
        </p:nvSpPr>
        <p:spPr bwMode="auto">
          <a:xfrm>
            <a:off x="0" y="228600"/>
            <a:ext cx="9144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099" name="Line 6"/>
          <p:cNvSpPr>
            <a:spLocks noChangeShapeType="1"/>
          </p:cNvSpPr>
          <p:nvPr/>
        </p:nvSpPr>
        <p:spPr bwMode="auto">
          <a:xfrm>
            <a:off x="76200" y="228600"/>
            <a:ext cx="0" cy="6629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00" name="Line 7"/>
          <p:cNvSpPr>
            <a:spLocks noChangeShapeType="1"/>
          </p:cNvSpPr>
          <p:nvPr/>
        </p:nvSpPr>
        <p:spPr bwMode="auto">
          <a:xfrm>
            <a:off x="1828800" y="228600"/>
            <a:ext cx="0" cy="6629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01" name="Line 8"/>
          <p:cNvSpPr>
            <a:spLocks noChangeShapeType="1"/>
          </p:cNvSpPr>
          <p:nvPr/>
        </p:nvSpPr>
        <p:spPr bwMode="auto">
          <a:xfrm>
            <a:off x="4267200" y="228600"/>
            <a:ext cx="0" cy="6629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02" name="Line 9"/>
          <p:cNvSpPr>
            <a:spLocks noChangeShapeType="1"/>
          </p:cNvSpPr>
          <p:nvPr/>
        </p:nvSpPr>
        <p:spPr bwMode="auto">
          <a:xfrm>
            <a:off x="6934200" y="228600"/>
            <a:ext cx="0" cy="6629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03" name="Line 10"/>
          <p:cNvSpPr>
            <a:spLocks noChangeShapeType="1"/>
          </p:cNvSpPr>
          <p:nvPr/>
        </p:nvSpPr>
        <p:spPr bwMode="auto">
          <a:xfrm>
            <a:off x="9067800" y="228600"/>
            <a:ext cx="0" cy="6629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04" name="Line 11"/>
          <p:cNvSpPr>
            <a:spLocks noChangeShapeType="1"/>
          </p:cNvSpPr>
          <p:nvPr/>
        </p:nvSpPr>
        <p:spPr bwMode="auto">
          <a:xfrm>
            <a:off x="0" y="1219200"/>
            <a:ext cx="9144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05" name="Text Box 12"/>
          <p:cNvSpPr txBox="1">
            <a:spLocks noChangeArrowheads="1"/>
          </p:cNvSpPr>
          <p:nvPr/>
        </p:nvSpPr>
        <p:spPr bwMode="auto">
          <a:xfrm>
            <a:off x="152400" y="457200"/>
            <a:ext cx="1676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 err="1"/>
              <a:t>Nguyên</a:t>
            </a:r>
            <a:r>
              <a:rPr lang="en-US" b="1" dirty="0"/>
              <a:t> </a:t>
            </a:r>
            <a:r>
              <a:rPr lang="en-US" b="1" dirty="0" err="1"/>
              <a:t>tố</a:t>
            </a:r>
            <a:endParaRPr lang="en-US" b="1" dirty="0"/>
          </a:p>
        </p:txBody>
      </p:sp>
      <p:sp>
        <p:nvSpPr>
          <p:cNvPr id="4106" name="Text Box 13"/>
          <p:cNvSpPr txBox="1">
            <a:spLocks noChangeArrowheads="1"/>
          </p:cNvSpPr>
          <p:nvPr/>
        </p:nvSpPr>
        <p:spPr bwMode="auto">
          <a:xfrm>
            <a:off x="1828800" y="334963"/>
            <a:ext cx="2514600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b="1" dirty="0" smtClean="0">
                <a:solidFill>
                  <a:srgbClr val="C00000"/>
                </a:solidFill>
              </a:rPr>
              <a:t>KL </a:t>
            </a:r>
            <a:r>
              <a:rPr lang="en-US" b="1" dirty="0" err="1">
                <a:solidFill>
                  <a:srgbClr val="C00000"/>
                </a:solidFill>
              </a:rPr>
              <a:t>nhóm</a:t>
            </a:r>
            <a:r>
              <a:rPr lang="en-US" b="1" dirty="0">
                <a:solidFill>
                  <a:srgbClr val="C00000"/>
                </a:solidFill>
              </a:rPr>
              <a:t> IA</a:t>
            </a:r>
          </a:p>
          <a:p>
            <a:pPr algn="ctr" eaLnBrk="1" hangingPunct="1"/>
            <a:r>
              <a:rPr lang="en-US" sz="1800" b="1" dirty="0">
                <a:solidFill>
                  <a:srgbClr val="C00000"/>
                </a:solidFill>
              </a:rPr>
              <a:t>Li, Na, K, </a:t>
            </a:r>
            <a:r>
              <a:rPr lang="en-US" sz="1800" b="1" dirty="0" err="1">
                <a:solidFill>
                  <a:srgbClr val="C00000"/>
                </a:solidFill>
              </a:rPr>
              <a:t>Rb</a:t>
            </a:r>
            <a:r>
              <a:rPr lang="en-US" sz="1800" b="1" dirty="0">
                <a:solidFill>
                  <a:srgbClr val="C00000"/>
                </a:solidFill>
              </a:rPr>
              <a:t>, Cs, </a:t>
            </a:r>
            <a:r>
              <a:rPr lang="en-US" sz="1800" b="1" dirty="0" err="1">
                <a:solidFill>
                  <a:srgbClr val="C00000"/>
                </a:solidFill>
              </a:rPr>
              <a:t>Fr</a:t>
            </a:r>
            <a:endParaRPr lang="en-US" sz="1800" b="1" dirty="0">
              <a:solidFill>
                <a:srgbClr val="C00000"/>
              </a:solidFill>
            </a:endParaRPr>
          </a:p>
        </p:txBody>
      </p:sp>
      <p:sp>
        <p:nvSpPr>
          <p:cNvPr id="4107" name="Text Box 15"/>
          <p:cNvSpPr txBox="1">
            <a:spLocks noChangeArrowheads="1"/>
          </p:cNvSpPr>
          <p:nvPr/>
        </p:nvSpPr>
        <p:spPr bwMode="auto">
          <a:xfrm>
            <a:off x="4343400" y="334963"/>
            <a:ext cx="2590800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b="1" dirty="0" smtClean="0">
                <a:solidFill>
                  <a:srgbClr val="C00000"/>
                </a:solidFill>
              </a:rPr>
              <a:t>KL </a:t>
            </a:r>
            <a:r>
              <a:rPr lang="en-US" b="1" dirty="0" err="1">
                <a:solidFill>
                  <a:srgbClr val="C00000"/>
                </a:solidFill>
              </a:rPr>
              <a:t>nhóm</a:t>
            </a:r>
            <a:r>
              <a:rPr lang="en-US" b="1" dirty="0">
                <a:solidFill>
                  <a:srgbClr val="C00000"/>
                </a:solidFill>
              </a:rPr>
              <a:t> IIA</a:t>
            </a:r>
          </a:p>
          <a:p>
            <a:pPr eaLnBrk="1" hangingPunct="1"/>
            <a:r>
              <a:rPr lang="en-US" sz="1800" b="1" dirty="0">
                <a:solidFill>
                  <a:srgbClr val="C00000"/>
                </a:solidFill>
              </a:rPr>
              <a:t>Be, Mg, </a:t>
            </a:r>
            <a:r>
              <a:rPr lang="en-US" sz="1800" b="1" dirty="0" err="1">
                <a:solidFill>
                  <a:srgbClr val="C00000"/>
                </a:solidFill>
              </a:rPr>
              <a:t>Ca</a:t>
            </a:r>
            <a:r>
              <a:rPr lang="en-US" sz="1800" b="1" dirty="0">
                <a:solidFill>
                  <a:srgbClr val="C00000"/>
                </a:solidFill>
              </a:rPr>
              <a:t>, </a:t>
            </a:r>
            <a:r>
              <a:rPr lang="en-US" sz="1800" b="1" dirty="0" err="1">
                <a:solidFill>
                  <a:srgbClr val="C00000"/>
                </a:solidFill>
              </a:rPr>
              <a:t>Sr</a:t>
            </a:r>
            <a:r>
              <a:rPr lang="en-US" sz="1800" b="1" dirty="0">
                <a:solidFill>
                  <a:srgbClr val="C00000"/>
                </a:solidFill>
              </a:rPr>
              <a:t>, Ba, Ra</a:t>
            </a:r>
          </a:p>
        </p:txBody>
      </p:sp>
      <p:sp>
        <p:nvSpPr>
          <p:cNvPr id="4108" name="Text Box 16"/>
          <p:cNvSpPr txBox="1">
            <a:spLocks noChangeArrowheads="1"/>
          </p:cNvSpPr>
          <p:nvPr/>
        </p:nvSpPr>
        <p:spPr bwMode="auto">
          <a:xfrm>
            <a:off x="7010400" y="304800"/>
            <a:ext cx="1905000" cy="731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b="1"/>
              <a:t>Nhôm</a:t>
            </a:r>
          </a:p>
          <a:p>
            <a:pPr algn="ctr" eaLnBrk="1" hangingPunct="1"/>
            <a:r>
              <a:rPr lang="en-US" sz="1800" b="1"/>
              <a:t>Al</a:t>
            </a:r>
          </a:p>
        </p:txBody>
      </p:sp>
      <p:sp>
        <p:nvSpPr>
          <p:cNvPr id="3093" name="Text Box 21"/>
          <p:cNvSpPr txBox="1">
            <a:spLocks noChangeArrowheads="1"/>
          </p:cNvSpPr>
          <p:nvPr/>
        </p:nvSpPr>
        <p:spPr bwMode="auto">
          <a:xfrm>
            <a:off x="110836" y="1424233"/>
            <a:ext cx="175260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solidFill>
                  <a:srgbClr val="0C0C92"/>
                </a:solidFill>
              </a:rPr>
              <a:t>a. T/d </a:t>
            </a:r>
            <a:r>
              <a:rPr lang="en-US" b="1" dirty="0" err="1">
                <a:solidFill>
                  <a:srgbClr val="0C0C92"/>
                </a:solidFill>
              </a:rPr>
              <a:t>với</a:t>
            </a:r>
            <a:r>
              <a:rPr lang="en-US" b="1" dirty="0">
                <a:solidFill>
                  <a:srgbClr val="0C0C92"/>
                </a:solidFill>
              </a:rPr>
              <a:t> phi </a:t>
            </a:r>
            <a:r>
              <a:rPr lang="en-US" b="1" dirty="0" err="1">
                <a:solidFill>
                  <a:srgbClr val="0C0C92"/>
                </a:solidFill>
              </a:rPr>
              <a:t>kim</a:t>
            </a:r>
            <a:r>
              <a:rPr lang="en-US" b="1" dirty="0">
                <a:solidFill>
                  <a:srgbClr val="0C0C92"/>
                </a:solidFill>
              </a:rPr>
              <a:t>: O</a:t>
            </a:r>
            <a:r>
              <a:rPr lang="en-US" b="1" baseline="-25000" dirty="0">
                <a:solidFill>
                  <a:srgbClr val="0C0C92"/>
                </a:solidFill>
              </a:rPr>
              <a:t>2</a:t>
            </a:r>
            <a:r>
              <a:rPr lang="en-US" b="1" dirty="0">
                <a:solidFill>
                  <a:srgbClr val="0C0C92"/>
                </a:solidFill>
              </a:rPr>
              <a:t>, X</a:t>
            </a:r>
            <a:r>
              <a:rPr lang="en-US" b="1" baseline="-25000" dirty="0">
                <a:solidFill>
                  <a:srgbClr val="0C0C92"/>
                </a:solidFill>
              </a:rPr>
              <a:t>2</a:t>
            </a:r>
            <a:r>
              <a:rPr lang="en-US" b="1" dirty="0">
                <a:solidFill>
                  <a:srgbClr val="0C0C92"/>
                </a:solidFill>
              </a:rPr>
              <a:t>, S…</a:t>
            </a:r>
          </a:p>
        </p:txBody>
      </p:sp>
      <p:sp>
        <p:nvSpPr>
          <p:cNvPr id="3097" name="Text Box 25"/>
          <p:cNvSpPr txBox="1">
            <a:spLocks noChangeArrowheads="1"/>
          </p:cNvSpPr>
          <p:nvPr/>
        </p:nvSpPr>
        <p:spPr bwMode="auto">
          <a:xfrm>
            <a:off x="159327" y="3127801"/>
            <a:ext cx="17526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solidFill>
                  <a:srgbClr val="0C0C92"/>
                </a:solidFill>
              </a:rPr>
              <a:t>b. T/d </a:t>
            </a:r>
            <a:r>
              <a:rPr lang="en-US" b="1" dirty="0" err="1">
                <a:solidFill>
                  <a:srgbClr val="0C0C92"/>
                </a:solidFill>
              </a:rPr>
              <a:t>với</a:t>
            </a:r>
            <a:r>
              <a:rPr lang="en-US" b="1" dirty="0">
                <a:solidFill>
                  <a:srgbClr val="0C0C92"/>
                </a:solidFill>
              </a:rPr>
              <a:t> </a:t>
            </a:r>
            <a:r>
              <a:rPr lang="en-US" b="1" dirty="0" err="1">
                <a:solidFill>
                  <a:srgbClr val="0C0C92"/>
                </a:solidFill>
              </a:rPr>
              <a:t>nước</a:t>
            </a:r>
            <a:endParaRPr lang="en-US" b="1" dirty="0">
              <a:solidFill>
                <a:srgbClr val="0C0C92"/>
              </a:solidFill>
            </a:endParaRPr>
          </a:p>
        </p:txBody>
      </p:sp>
      <p:sp>
        <p:nvSpPr>
          <p:cNvPr id="3101" name="Text Box 29"/>
          <p:cNvSpPr txBox="1">
            <a:spLocks noChangeArrowheads="1"/>
          </p:cNvSpPr>
          <p:nvPr/>
        </p:nvSpPr>
        <p:spPr bwMode="auto">
          <a:xfrm>
            <a:off x="1808018" y="2914499"/>
            <a:ext cx="2611581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dirty="0" smtClean="0"/>
              <a:t>- </a:t>
            </a:r>
            <a:r>
              <a:rPr lang="en-US" dirty="0" err="1" smtClean="0"/>
              <a:t>pư</a:t>
            </a:r>
            <a:r>
              <a:rPr lang="en-US" dirty="0" smtClean="0"/>
              <a:t> </a:t>
            </a:r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dd</a:t>
            </a:r>
            <a:r>
              <a:rPr lang="en-US" dirty="0"/>
              <a:t> </a:t>
            </a:r>
            <a:r>
              <a:rPr lang="en-US" dirty="0" err="1"/>
              <a:t>kiềm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 </a:t>
            </a:r>
            <a:r>
              <a:rPr lang="en-US" dirty="0" err="1"/>
              <a:t>hiđro</a:t>
            </a:r>
            <a:r>
              <a:rPr lang="en-US" dirty="0" smtClean="0"/>
              <a:t>:</a:t>
            </a:r>
          </a:p>
          <a:p>
            <a:pPr eaLnBrk="1" hangingPunct="1"/>
            <a:r>
              <a:rPr lang="en-US" dirty="0" smtClean="0"/>
              <a:t>  </a:t>
            </a:r>
            <a:endParaRPr lang="en-US" dirty="0"/>
          </a:p>
          <a:p>
            <a:pPr eaLnBrk="1" hangingPunct="1"/>
            <a:r>
              <a:rPr lang="en-US" sz="1800" dirty="0"/>
              <a:t>M+H</a:t>
            </a:r>
            <a:r>
              <a:rPr lang="en-US" sz="1800" baseline="-25000" dirty="0"/>
              <a:t>2</a:t>
            </a:r>
            <a:r>
              <a:rPr lang="en-US" sz="1800" dirty="0"/>
              <a:t>O</a:t>
            </a:r>
            <a:r>
              <a:rPr lang="en-US" sz="1800" dirty="0" smtClean="0">
                <a:cs typeface="Arial" charset="0"/>
              </a:rPr>
              <a:t>→ MOH+1/2H</a:t>
            </a:r>
            <a:r>
              <a:rPr lang="en-US" sz="1800" baseline="-25000" dirty="0" smtClean="0">
                <a:cs typeface="Arial" charset="0"/>
              </a:rPr>
              <a:t>2</a:t>
            </a:r>
            <a:r>
              <a:rPr lang="en-US" sz="1800" dirty="0" smtClean="0">
                <a:cs typeface="Arial" charset="0"/>
              </a:rPr>
              <a:t>↑</a:t>
            </a:r>
          </a:p>
          <a:p>
            <a:pPr eaLnBrk="1" hangingPunct="1"/>
            <a:r>
              <a:rPr lang="en-US" sz="1800" dirty="0" smtClean="0">
                <a:cs typeface="Arial" charset="0"/>
              </a:rPr>
              <a:t>1          →           1/2</a:t>
            </a:r>
            <a:r>
              <a:rPr lang="en-US" sz="1800" dirty="0" smtClean="0"/>
              <a:t>       </a:t>
            </a:r>
            <a:endParaRPr lang="en-US" sz="1800" dirty="0"/>
          </a:p>
        </p:txBody>
      </p:sp>
      <p:sp>
        <p:nvSpPr>
          <p:cNvPr id="3102" name="Text Box 30"/>
          <p:cNvSpPr txBox="1">
            <a:spLocks noChangeArrowheads="1"/>
          </p:cNvSpPr>
          <p:nvPr/>
        </p:nvSpPr>
        <p:spPr bwMode="auto">
          <a:xfrm>
            <a:off x="4350327" y="2914498"/>
            <a:ext cx="25146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dirty="0" err="1"/>
              <a:t>Ca</a:t>
            </a:r>
            <a:r>
              <a:rPr lang="en-US" dirty="0"/>
              <a:t>, </a:t>
            </a:r>
            <a:r>
              <a:rPr lang="en-US" dirty="0" err="1"/>
              <a:t>Sr</a:t>
            </a:r>
            <a:r>
              <a:rPr lang="en-US" dirty="0"/>
              <a:t>, Ba </a:t>
            </a:r>
            <a:r>
              <a:rPr lang="en-US" dirty="0" err="1"/>
              <a:t>giống</a:t>
            </a:r>
            <a:r>
              <a:rPr lang="en-US" dirty="0"/>
              <a:t> </a:t>
            </a:r>
            <a:r>
              <a:rPr lang="en-US" dirty="0" smtClean="0"/>
              <a:t>KL IA</a:t>
            </a:r>
            <a:endParaRPr lang="en-US" sz="1800" dirty="0"/>
          </a:p>
        </p:txBody>
      </p:sp>
      <p:sp>
        <p:nvSpPr>
          <p:cNvPr id="3103" name="Line 31"/>
          <p:cNvSpPr>
            <a:spLocks noChangeShapeType="1"/>
          </p:cNvSpPr>
          <p:nvPr/>
        </p:nvSpPr>
        <p:spPr bwMode="auto">
          <a:xfrm>
            <a:off x="110836" y="2819400"/>
            <a:ext cx="9033164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104" name="Line 32"/>
          <p:cNvSpPr>
            <a:spLocks noChangeShapeType="1"/>
          </p:cNvSpPr>
          <p:nvPr/>
        </p:nvSpPr>
        <p:spPr bwMode="auto">
          <a:xfrm>
            <a:off x="76200" y="5181600"/>
            <a:ext cx="8991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105" name="Text Box 33"/>
          <p:cNvSpPr txBox="1">
            <a:spLocks noChangeArrowheads="1"/>
          </p:cNvSpPr>
          <p:nvPr/>
        </p:nvSpPr>
        <p:spPr bwMode="auto">
          <a:xfrm>
            <a:off x="4350327" y="3773038"/>
            <a:ext cx="25908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1800" dirty="0" smtClean="0"/>
              <a:t>R+2H</a:t>
            </a:r>
            <a:r>
              <a:rPr lang="en-US" sz="1800" baseline="-25000" dirty="0" smtClean="0"/>
              <a:t>2</a:t>
            </a:r>
            <a:r>
              <a:rPr lang="en-US" sz="1800" dirty="0" smtClean="0"/>
              <a:t>O→ R(OH)</a:t>
            </a:r>
            <a:r>
              <a:rPr lang="en-US" sz="1800" baseline="-25000" dirty="0" smtClean="0"/>
              <a:t>2</a:t>
            </a:r>
            <a:r>
              <a:rPr lang="en-US" sz="1800" dirty="0" smtClean="0"/>
              <a:t>+H</a:t>
            </a:r>
            <a:r>
              <a:rPr lang="en-US" sz="1800" baseline="-25000" dirty="0" smtClean="0"/>
              <a:t>2</a:t>
            </a:r>
            <a:r>
              <a:rPr lang="en-US" sz="1800" dirty="0"/>
              <a:t>↑</a:t>
            </a:r>
          </a:p>
          <a:p>
            <a:pPr eaLnBrk="1" hangingPunct="1"/>
            <a:r>
              <a:rPr lang="en-US" sz="1800" dirty="0"/>
              <a:t>1            →              1</a:t>
            </a:r>
          </a:p>
        </p:txBody>
      </p:sp>
      <p:sp>
        <p:nvSpPr>
          <p:cNvPr id="3107" name="Text Box 35"/>
          <p:cNvSpPr txBox="1">
            <a:spLocks noChangeArrowheads="1"/>
          </p:cNvSpPr>
          <p:nvPr/>
        </p:nvSpPr>
        <p:spPr bwMode="auto">
          <a:xfrm>
            <a:off x="7010399" y="2914499"/>
            <a:ext cx="2154381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dirty="0"/>
              <a:t>Al </a:t>
            </a:r>
            <a:r>
              <a:rPr lang="en-US" dirty="0" err="1"/>
              <a:t>pư</a:t>
            </a:r>
            <a:r>
              <a:rPr lang="en-US" dirty="0"/>
              <a:t> </a:t>
            </a:r>
            <a:r>
              <a:rPr lang="en-US" dirty="0" err="1"/>
              <a:t>chậm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nước</a:t>
            </a:r>
            <a:r>
              <a:rPr lang="en-US" dirty="0"/>
              <a:t> </a:t>
            </a:r>
            <a:r>
              <a:rPr lang="en-US" dirty="0" err="1"/>
              <a:t>tạo</a:t>
            </a:r>
            <a:r>
              <a:rPr lang="en-US" dirty="0"/>
              <a:t> Al(OH)</a:t>
            </a:r>
            <a:r>
              <a:rPr lang="en-US" baseline="-25000" dirty="0"/>
              <a:t>3</a:t>
            </a:r>
            <a:r>
              <a:rPr lang="en-US" dirty="0">
                <a:cs typeface="Arial" charset="0"/>
              </a:rPr>
              <a:t>↓ </a:t>
            </a:r>
            <a:r>
              <a:rPr lang="en-US" dirty="0" err="1">
                <a:cs typeface="Arial" charset="0"/>
              </a:rPr>
              <a:t>b</a:t>
            </a:r>
            <a:r>
              <a:rPr lang="en-US" dirty="0" err="1"/>
              <a:t>ảo</a:t>
            </a:r>
            <a:r>
              <a:rPr lang="en-US" dirty="0"/>
              <a:t> </a:t>
            </a:r>
            <a:r>
              <a:rPr lang="en-US" dirty="0" err="1"/>
              <a:t>vệ</a:t>
            </a:r>
            <a:r>
              <a:rPr lang="en-US" dirty="0">
                <a:cs typeface="Arial" charset="0"/>
              </a:rPr>
              <a:t>→ Al </a:t>
            </a:r>
            <a:r>
              <a:rPr lang="en-US" dirty="0" err="1">
                <a:cs typeface="Arial" charset="0"/>
              </a:rPr>
              <a:t>b</a:t>
            </a:r>
            <a:r>
              <a:rPr lang="en-US" dirty="0" err="1"/>
              <a:t>ền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nước</a:t>
            </a:r>
            <a:endParaRPr lang="en-US" dirty="0"/>
          </a:p>
        </p:txBody>
      </p:sp>
      <p:sp>
        <p:nvSpPr>
          <p:cNvPr id="3108" name="Text Box 36"/>
          <p:cNvSpPr txBox="1">
            <a:spLocks noChangeArrowheads="1"/>
          </p:cNvSpPr>
          <p:nvPr/>
        </p:nvSpPr>
        <p:spPr bwMode="auto">
          <a:xfrm>
            <a:off x="4326082" y="4312804"/>
            <a:ext cx="23622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dirty="0" smtClean="0"/>
              <a:t>Be, Mg </a:t>
            </a:r>
            <a:r>
              <a:rPr lang="en-US" dirty="0" err="1"/>
              <a:t>không</a:t>
            </a:r>
            <a:r>
              <a:rPr lang="en-US" dirty="0"/>
              <a:t> tan </a:t>
            </a:r>
            <a:r>
              <a:rPr lang="en-US" dirty="0" err="1"/>
              <a:t>trong</a:t>
            </a:r>
            <a:r>
              <a:rPr lang="en-US" dirty="0"/>
              <a:t> H</a:t>
            </a:r>
            <a:r>
              <a:rPr lang="en-US" baseline="-25000" dirty="0"/>
              <a:t>2</a:t>
            </a:r>
            <a:r>
              <a:rPr lang="en-US" dirty="0"/>
              <a:t>O</a:t>
            </a:r>
          </a:p>
        </p:txBody>
      </p:sp>
      <p:sp>
        <p:nvSpPr>
          <p:cNvPr id="37" name="Text Box 22"/>
          <p:cNvSpPr txBox="1">
            <a:spLocks noChangeArrowheads="1"/>
          </p:cNvSpPr>
          <p:nvPr/>
        </p:nvSpPr>
        <p:spPr bwMode="auto">
          <a:xfrm>
            <a:off x="1866900" y="1424234"/>
            <a:ext cx="243840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dirty="0"/>
              <a:t>- </a:t>
            </a:r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oxit</a:t>
            </a:r>
            <a:r>
              <a:rPr lang="en-US" dirty="0"/>
              <a:t> </a:t>
            </a:r>
            <a:r>
              <a:rPr lang="en-US" dirty="0" err="1"/>
              <a:t>bazơ</a:t>
            </a:r>
            <a:r>
              <a:rPr lang="en-US" dirty="0"/>
              <a:t> M</a:t>
            </a:r>
            <a:r>
              <a:rPr lang="en-US" baseline="-25000" dirty="0"/>
              <a:t>2</a:t>
            </a:r>
            <a:r>
              <a:rPr lang="en-US" dirty="0"/>
              <a:t>O, </a:t>
            </a:r>
            <a:r>
              <a:rPr lang="en-US" dirty="0" err="1"/>
              <a:t>muối</a:t>
            </a:r>
            <a:r>
              <a:rPr lang="en-US" dirty="0"/>
              <a:t> MX,M</a:t>
            </a:r>
            <a:r>
              <a:rPr lang="en-US" baseline="-25000" dirty="0"/>
              <a:t>2</a:t>
            </a:r>
            <a:r>
              <a:rPr lang="en-US" dirty="0"/>
              <a:t>S…</a:t>
            </a:r>
          </a:p>
        </p:txBody>
      </p:sp>
      <p:sp>
        <p:nvSpPr>
          <p:cNvPr id="38" name="Text Box 23"/>
          <p:cNvSpPr txBox="1">
            <a:spLocks noChangeArrowheads="1"/>
          </p:cNvSpPr>
          <p:nvPr/>
        </p:nvSpPr>
        <p:spPr bwMode="auto">
          <a:xfrm>
            <a:off x="4305300" y="1424234"/>
            <a:ext cx="259080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dirty="0"/>
              <a:t>- </a:t>
            </a:r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oxit</a:t>
            </a:r>
            <a:r>
              <a:rPr lang="en-US" dirty="0"/>
              <a:t> </a:t>
            </a:r>
            <a:r>
              <a:rPr lang="en-US" dirty="0" err="1"/>
              <a:t>bazơ</a:t>
            </a:r>
            <a:r>
              <a:rPr lang="en-US" dirty="0"/>
              <a:t> RO, </a:t>
            </a:r>
            <a:r>
              <a:rPr lang="en-US" dirty="0" err="1"/>
              <a:t>muối</a:t>
            </a:r>
            <a:r>
              <a:rPr lang="en-US" dirty="0"/>
              <a:t> RX</a:t>
            </a:r>
            <a:r>
              <a:rPr lang="en-US" baseline="-25000" dirty="0"/>
              <a:t>2</a:t>
            </a:r>
            <a:r>
              <a:rPr lang="en-US" dirty="0"/>
              <a:t>, RS…</a:t>
            </a:r>
          </a:p>
        </p:txBody>
      </p:sp>
      <p:sp>
        <p:nvSpPr>
          <p:cNvPr id="39" name="Text Box 24"/>
          <p:cNvSpPr txBox="1">
            <a:spLocks noChangeArrowheads="1"/>
          </p:cNvSpPr>
          <p:nvPr/>
        </p:nvSpPr>
        <p:spPr bwMode="auto">
          <a:xfrm>
            <a:off x="6896100" y="1424234"/>
            <a:ext cx="228600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dirty="0"/>
              <a:t>- </a:t>
            </a:r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oxit</a:t>
            </a:r>
            <a:r>
              <a:rPr lang="en-US" dirty="0"/>
              <a:t> </a:t>
            </a:r>
            <a:r>
              <a:rPr lang="en-US" dirty="0" err="1"/>
              <a:t>lưỡng</a:t>
            </a:r>
            <a:r>
              <a:rPr lang="en-US" dirty="0"/>
              <a:t> </a:t>
            </a:r>
            <a:r>
              <a:rPr lang="en-US" dirty="0" err="1"/>
              <a:t>tính</a:t>
            </a:r>
            <a:r>
              <a:rPr lang="en-US" dirty="0"/>
              <a:t> Al</a:t>
            </a:r>
            <a:r>
              <a:rPr lang="en-US" baseline="-25000" dirty="0"/>
              <a:t>2</a:t>
            </a:r>
            <a:r>
              <a:rPr lang="en-US" dirty="0"/>
              <a:t>O</a:t>
            </a:r>
            <a:r>
              <a:rPr lang="en-US" baseline="-25000" dirty="0"/>
              <a:t>3</a:t>
            </a:r>
            <a:r>
              <a:rPr lang="en-US" dirty="0"/>
              <a:t>,muối AlX</a:t>
            </a:r>
            <a:r>
              <a:rPr lang="en-US" baseline="-25000" dirty="0"/>
              <a:t>3</a:t>
            </a:r>
            <a:r>
              <a:rPr lang="en-US" dirty="0"/>
              <a:t>, Al</a:t>
            </a:r>
            <a:r>
              <a:rPr lang="en-US" baseline="-25000" dirty="0"/>
              <a:t>2</a:t>
            </a:r>
            <a:r>
              <a:rPr lang="en-US" dirty="0"/>
              <a:t>S</a:t>
            </a:r>
            <a:r>
              <a:rPr lang="en-US" baseline="-25000" dirty="0"/>
              <a:t>3</a:t>
            </a:r>
            <a:r>
              <a:rPr lang="en-US" dirty="0"/>
              <a:t>…</a:t>
            </a:r>
          </a:p>
        </p:txBody>
      </p:sp>
      <p:sp>
        <p:nvSpPr>
          <p:cNvPr id="40" name="Text Box 35"/>
          <p:cNvSpPr txBox="1">
            <a:spLocks noChangeArrowheads="1"/>
          </p:cNvSpPr>
          <p:nvPr/>
        </p:nvSpPr>
        <p:spPr bwMode="auto">
          <a:xfrm>
            <a:off x="1905000" y="5210175"/>
            <a:ext cx="22860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dirty="0"/>
              <a:t>-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chất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t/d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nước</a:t>
            </a:r>
            <a:endParaRPr lang="en-US" dirty="0"/>
          </a:p>
        </p:txBody>
      </p:sp>
      <p:sp>
        <p:nvSpPr>
          <p:cNvPr id="41" name="Text Box 36"/>
          <p:cNvSpPr txBox="1">
            <a:spLocks noChangeArrowheads="1"/>
          </p:cNvSpPr>
          <p:nvPr/>
        </p:nvSpPr>
        <p:spPr bwMode="auto">
          <a:xfrm>
            <a:off x="4191000" y="5181600"/>
            <a:ext cx="2743200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dirty="0" smtClean="0"/>
              <a:t>- </a:t>
            </a:r>
            <a:r>
              <a:rPr lang="en-US" dirty="0" err="1" smtClean="0"/>
              <a:t>Ca</a:t>
            </a:r>
            <a:r>
              <a:rPr lang="en-US" dirty="0"/>
              <a:t>, </a:t>
            </a:r>
            <a:r>
              <a:rPr lang="en-US" dirty="0" err="1"/>
              <a:t>Sr</a:t>
            </a:r>
            <a:r>
              <a:rPr lang="en-US" dirty="0"/>
              <a:t>, B</a:t>
            </a:r>
            <a:r>
              <a:rPr lang="en-US" dirty="0" smtClean="0"/>
              <a:t>a </a:t>
            </a:r>
            <a:r>
              <a:rPr lang="en-US" dirty="0" err="1"/>
              <a:t>giống</a:t>
            </a:r>
            <a:r>
              <a:rPr lang="en-US" dirty="0"/>
              <a:t> </a:t>
            </a:r>
            <a:r>
              <a:rPr lang="en-US" dirty="0" smtClean="0"/>
              <a:t>KL IA; </a:t>
            </a:r>
            <a:r>
              <a:rPr lang="en-US" dirty="0" smtClean="0"/>
              <a:t>Mg </a:t>
            </a:r>
            <a:r>
              <a:rPr lang="en-US" dirty="0" err="1"/>
              <a:t>đẩy</a:t>
            </a:r>
            <a:r>
              <a:rPr lang="en-US" dirty="0"/>
              <a:t> KL </a:t>
            </a:r>
            <a:r>
              <a:rPr lang="en-US" dirty="0" err="1"/>
              <a:t>yếu</a:t>
            </a:r>
            <a:r>
              <a:rPr lang="en-US" dirty="0"/>
              <a:t> </a:t>
            </a:r>
            <a:r>
              <a:rPr lang="en-US" dirty="0" err="1"/>
              <a:t>hơn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khỏi</a:t>
            </a:r>
            <a:r>
              <a:rPr lang="en-US" dirty="0"/>
              <a:t> </a:t>
            </a:r>
            <a:r>
              <a:rPr lang="en-US" dirty="0" err="1"/>
              <a:t>dd</a:t>
            </a:r>
            <a:r>
              <a:rPr lang="en-US" dirty="0"/>
              <a:t> </a:t>
            </a:r>
            <a:r>
              <a:rPr lang="en-US" dirty="0" err="1"/>
              <a:t>muối</a:t>
            </a:r>
            <a:endParaRPr lang="en-US" dirty="0"/>
          </a:p>
        </p:txBody>
      </p:sp>
      <p:sp>
        <p:nvSpPr>
          <p:cNvPr id="42" name="Text Box 37"/>
          <p:cNvSpPr txBox="1">
            <a:spLocks noChangeArrowheads="1"/>
          </p:cNvSpPr>
          <p:nvPr/>
        </p:nvSpPr>
        <p:spPr bwMode="auto">
          <a:xfrm>
            <a:off x="7010400" y="5210175"/>
            <a:ext cx="213360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dirty="0"/>
              <a:t>- Al </a:t>
            </a:r>
            <a:r>
              <a:rPr lang="en-US" dirty="0" err="1"/>
              <a:t>đẩy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KL </a:t>
            </a:r>
            <a:r>
              <a:rPr lang="en-US" dirty="0" err="1"/>
              <a:t>yếu</a:t>
            </a:r>
            <a:r>
              <a:rPr lang="en-US" dirty="0"/>
              <a:t> </a:t>
            </a:r>
            <a:r>
              <a:rPr lang="en-US" dirty="0" err="1"/>
              <a:t>hơn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khỏi</a:t>
            </a:r>
            <a:r>
              <a:rPr lang="en-US" dirty="0"/>
              <a:t> </a:t>
            </a:r>
            <a:r>
              <a:rPr lang="en-US" dirty="0" err="1"/>
              <a:t>dd</a:t>
            </a:r>
            <a:r>
              <a:rPr lang="en-US" dirty="0"/>
              <a:t> </a:t>
            </a:r>
            <a:r>
              <a:rPr lang="en-US" dirty="0" err="1"/>
              <a:t>muối</a:t>
            </a:r>
            <a:endParaRPr lang="en-US" dirty="0"/>
          </a:p>
        </p:txBody>
      </p:sp>
      <p:sp>
        <p:nvSpPr>
          <p:cNvPr id="43" name="Text Box 34"/>
          <p:cNvSpPr txBox="1">
            <a:spLocks noChangeArrowheads="1"/>
          </p:cNvSpPr>
          <p:nvPr/>
        </p:nvSpPr>
        <p:spPr bwMode="auto">
          <a:xfrm>
            <a:off x="110836" y="5219123"/>
            <a:ext cx="18288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b="1" dirty="0" smtClean="0">
                <a:solidFill>
                  <a:srgbClr val="0C0C92"/>
                </a:solidFill>
              </a:rPr>
              <a:t>c. </a:t>
            </a:r>
            <a:r>
              <a:rPr lang="en-US" b="1" dirty="0">
                <a:solidFill>
                  <a:srgbClr val="0C0C92"/>
                </a:solidFill>
              </a:rPr>
              <a:t>T/d </a:t>
            </a:r>
            <a:r>
              <a:rPr lang="en-US" b="1" dirty="0" err="1">
                <a:solidFill>
                  <a:srgbClr val="0C0C92"/>
                </a:solidFill>
              </a:rPr>
              <a:t>với</a:t>
            </a:r>
            <a:r>
              <a:rPr lang="en-US" b="1" dirty="0">
                <a:solidFill>
                  <a:srgbClr val="0C0C92"/>
                </a:solidFill>
              </a:rPr>
              <a:t> </a:t>
            </a:r>
            <a:r>
              <a:rPr lang="en-US" b="1" dirty="0" err="1">
                <a:solidFill>
                  <a:srgbClr val="0C0C92"/>
                </a:solidFill>
              </a:rPr>
              <a:t>dd</a:t>
            </a:r>
            <a:r>
              <a:rPr lang="en-US" b="1" dirty="0">
                <a:solidFill>
                  <a:srgbClr val="0C0C92"/>
                </a:solidFill>
              </a:rPr>
              <a:t> </a:t>
            </a:r>
            <a:r>
              <a:rPr lang="en-US" b="1" dirty="0" err="1">
                <a:solidFill>
                  <a:srgbClr val="0C0C92"/>
                </a:solidFill>
              </a:rPr>
              <a:t>muối</a:t>
            </a:r>
            <a:endParaRPr lang="en-US" b="1" dirty="0">
              <a:solidFill>
                <a:srgbClr val="0C0C9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762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3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"/>
                                        <p:tgtEl>
                                          <p:spTgt spid="3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2000"/>
                                        <p:tgtEl>
                                          <p:spTgt spid="3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9" dur="2000"/>
                                        <p:tgtEl>
                                          <p:spTgt spid="3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3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3" dur="2000"/>
                                        <p:tgtEl>
                                          <p:spTgt spid="3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2000"/>
                                        <p:tgtEl>
                                          <p:spTgt spid="3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2000"/>
                                        <p:tgtEl>
                                          <p:spTgt spid="3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withGroup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2000"/>
                                        <p:tgtEl>
                                          <p:spTgt spid="3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8" dur="500"/>
                                        <p:tgtEl>
                                          <p:spTgt spid="3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93" grpId="0"/>
      <p:bldP spid="3097" grpId="0"/>
      <p:bldP spid="3101" grpId="0"/>
      <p:bldP spid="3102" grpId="0"/>
      <p:bldP spid="3103" grpId="0" animBg="1"/>
      <p:bldP spid="3104" grpId="0" animBg="1"/>
      <p:bldP spid="3105" grpId="0"/>
      <p:bldP spid="3107" grpId="0"/>
      <p:bldP spid="3108" grpId="0"/>
      <p:bldP spid="37" grpId="0"/>
      <p:bldP spid="38" grpId="0"/>
      <p:bldP spid="39" grpId="0"/>
      <p:bldP spid="40" grpId="0"/>
      <p:bldP spid="41" grpId="0"/>
      <p:bldP spid="42" grpId="0"/>
      <p:bldP spid="4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Line 9"/>
          <p:cNvSpPr>
            <a:spLocks noChangeShapeType="1"/>
          </p:cNvSpPr>
          <p:nvPr/>
        </p:nvSpPr>
        <p:spPr bwMode="auto">
          <a:xfrm>
            <a:off x="0" y="152400"/>
            <a:ext cx="9144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123" name="Line 10"/>
          <p:cNvSpPr>
            <a:spLocks noChangeShapeType="1"/>
          </p:cNvSpPr>
          <p:nvPr/>
        </p:nvSpPr>
        <p:spPr bwMode="auto">
          <a:xfrm>
            <a:off x="0" y="1066800"/>
            <a:ext cx="9144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endParaRPr lang="en-US"/>
          </a:p>
        </p:txBody>
      </p:sp>
      <p:sp>
        <p:nvSpPr>
          <p:cNvPr id="5124" name="Line 12"/>
          <p:cNvSpPr>
            <a:spLocks noChangeShapeType="1"/>
          </p:cNvSpPr>
          <p:nvPr/>
        </p:nvSpPr>
        <p:spPr bwMode="auto">
          <a:xfrm>
            <a:off x="76200" y="152400"/>
            <a:ext cx="0" cy="6629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125" name="Line 13"/>
          <p:cNvSpPr>
            <a:spLocks noChangeShapeType="1"/>
          </p:cNvSpPr>
          <p:nvPr/>
        </p:nvSpPr>
        <p:spPr bwMode="auto">
          <a:xfrm>
            <a:off x="1918855" y="130175"/>
            <a:ext cx="0" cy="6629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126" name="Line 14"/>
          <p:cNvSpPr>
            <a:spLocks noChangeShapeType="1"/>
          </p:cNvSpPr>
          <p:nvPr/>
        </p:nvSpPr>
        <p:spPr bwMode="auto">
          <a:xfrm>
            <a:off x="4267200" y="152399"/>
            <a:ext cx="13855" cy="66071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127" name="Line 15"/>
          <p:cNvSpPr>
            <a:spLocks noChangeShapeType="1"/>
          </p:cNvSpPr>
          <p:nvPr/>
        </p:nvSpPr>
        <p:spPr bwMode="auto">
          <a:xfrm>
            <a:off x="6858000" y="152400"/>
            <a:ext cx="0" cy="6629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128" name="Line 16"/>
          <p:cNvSpPr>
            <a:spLocks noChangeShapeType="1"/>
          </p:cNvSpPr>
          <p:nvPr/>
        </p:nvSpPr>
        <p:spPr bwMode="auto">
          <a:xfrm>
            <a:off x="9067800" y="152400"/>
            <a:ext cx="0" cy="6629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129" name="Text Box 17"/>
          <p:cNvSpPr txBox="1">
            <a:spLocks noChangeArrowheads="1"/>
          </p:cNvSpPr>
          <p:nvPr/>
        </p:nvSpPr>
        <p:spPr bwMode="auto">
          <a:xfrm>
            <a:off x="152400" y="381000"/>
            <a:ext cx="1676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b="1" dirty="0" err="1"/>
              <a:t>Nguyên</a:t>
            </a:r>
            <a:r>
              <a:rPr lang="en-US" b="1" dirty="0"/>
              <a:t> </a:t>
            </a:r>
            <a:r>
              <a:rPr lang="en-US" b="1" dirty="0" err="1"/>
              <a:t>tố</a:t>
            </a:r>
            <a:endParaRPr lang="en-US" b="1" dirty="0"/>
          </a:p>
        </p:txBody>
      </p:sp>
      <p:sp>
        <p:nvSpPr>
          <p:cNvPr id="5130" name="Text Box 18"/>
          <p:cNvSpPr txBox="1">
            <a:spLocks noChangeArrowheads="1"/>
          </p:cNvSpPr>
          <p:nvPr/>
        </p:nvSpPr>
        <p:spPr bwMode="auto">
          <a:xfrm>
            <a:off x="1828800" y="228600"/>
            <a:ext cx="2514600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b="1" dirty="0" smtClean="0"/>
              <a:t>KL </a:t>
            </a:r>
            <a:r>
              <a:rPr lang="en-US" b="1" dirty="0" err="1"/>
              <a:t>nhóm</a:t>
            </a:r>
            <a:r>
              <a:rPr lang="en-US" b="1" dirty="0"/>
              <a:t> </a:t>
            </a:r>
            <a:r>
              <a:rPr lang="en-US" b="1" dirty="0" smtClean="0"/>
              <a:t>IA</a:t>
            </a:r>
          </a:p>
          <a:p>
            <a:pPr algn="ctr"/>
            <a:r>
              <a:rPr lang="en-US" sz="1800" b="1" dirty="0" smtClean="0"/>
              <a:t>Li</a:t>
            </a:r>
            <a:r>
              <a:rPr lang="en-US" sz="1800" b="1" dirty="0"/>
              <a:t>, Na, K, </a:t>
            </a:r>
            <a:r>
              <a:rPr lang="en-US" sz="1800" b="1" dirty="0" err="1"/>
              <a:t>Rb</a:t>
            </a:r>
            <a:r>
              <a:rPr lang="en-US" sz="1800" b="1" dirty="0"/>
              <a:t>, Cs, </a:t>
            </a:r>
            <a:r>
              <a:rPr lang="en-US" sz="1800" b="1" dirty="0" err="1"/>
              <a:t>Fr</a:t>
            </a:r>
            <a:endParaRPr lang="en-US" b="1" dirty="0"/>
          </a:p>
        </p:txBody>
      </p:sp>
      <p:sp>
        <p:nvSpPr>
          <p:cNvPr id="5131" name="Text Box 19"/>
          <p:cNvSpPr txBox="1">
            <a:spLocks noChangeArrowheads="1"/>
          </p:cNvSpPr>
          <p:nvPr/>
        </p:nvSpPr>
        <p:spPr bwMode="auto">
          <a:xfrm>
            <a:off x="4267200" y="228600"/>
            <a:ext cx="2590800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b="1" dirty="0" smtClean="0"/>
              <a:t>KL </a:t>
            </a:r>
            <a:r>
              <a:rPr lang="en-US" b="1" dirty="0" err="1"/>
              <a:t>nhóm</a:t>
            </a:r>
            <a:r>
              <a:rPr lang="en-US" b="1" dirty="0"/>
              <a:t> IIA</a:t>
            </a:r>
          </a:p>
          <a:p>
            <a:pPr algn="ctr"/>
            <a:r>
              <a:rPr lang="en-US" sz="1800" b="1" dirty="0"/>
              <a:t>Be, Mg, </a:t>
            </a:r>
            <a:r>
              <a:rPr lang="en-US" sz="1800" b="1" dirty="0" err="1"/>
              <a:t>Ca</a:t>
            </a:r>
            <a:r>
              <a:rPr lang="en-US" sz="1800" b="1" dirty="0"/>
              <a:t>, </a:t>
            </a:r>
            <a:r>
              <a:rPr lang="en-US" sz="1800" b="1" dirty="0" err="1"/>
              <a:t>Sr</a:t>
            </a:r>
            <a:r>
              <a:rPr lang="en-US" sz="1800" b="1" dirty="0"/>
              <a:t>, Ba, Ra</a:t>
            </a:r>
          </a:p>
        </p:txBody>
      </p:sp>
      <p:sp>
        <p:nvSpPr>
          <p:cNvPr id="5132" name="Text Box 20"/>
          <p:cNvSpPr txBox="1">
            <a:spLocks noChangeArrowheads="1"/>
          </p:cNvSpPr>
          <p:nvPr/>
        </p:nvSpPr>
        <p:spPr bwMode="auto">
          <a:xfrm>
            <a:off x="7086600" y="228600"/>
            <a:ext cx="1752600" cy="731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b="1"/>
              <a:t>Nhôm</a:t>
            </a:r>
          </a:p>
          <a:p>
            <a:pPr algn="ctr"/>
            <a:r>
              <a:rPr lang="en-US" sz="1800" b="1"/>
              <a:t>Al</a:t>
            </a:r>
            <a:endParaRPr lang="en-US" b="1"/>
          </a:p>
        </p:txBody>
      </p:sp>
      <p:sp>
        <p:nvSpPr>
          <p:cNvPr id="5133" name="Text Box 22"/>
          <p:cNvSpPr txBox="1">
            <a:spLocks noChangeArrowheads="1"/>
          </p:cNvSpPr>
          <p:nvPr/>
        </p:nvSpPr>
        <p:spPr bwMode="auto">
          <a:xfrm>
            <a:off x="152400" y="1295400"/>
            <a:ext cx="1447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endParaRPr lang="en-US" sz="1800"/>
          </a:p>
        </p:txBody>
      </p:sp>
      <p:sp>
        <p:nvSpPr>
          <p:cNvPr id="97303" name="Text Box 23"/>
          <p:cNvSpPr txBox="1">
            <a:spLocks noChangeArrowheads="1"/>
          </p:cNvSpPr>
          <p:nvPr/>
        </p:nvSpPr>
        <p:spPr bwMode="auto">
          <a:xfrm>
            <a:off x="90054" y="1151791"/>
            <a:ext cx="18288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b="1" dirty="0">
                <a:solidFill>
                  <a:srgbClr val="0C0C92"/>
                </a:solidFill>
              </a:rPr>
              <a:t>d</a:t>
            </a:r>
            <a:r>
              <a:rPr lang="en-US" b="1" dirty="0" smtClean="0">
                <a:solidFill>
                  <a:srgbClr val="0C0C92"/>
                </a:solidFill>
              </a:rPr>
              <a:t>. </a:t>
            </a:r>
            <a:r>
              <a:rPr lang="en-US" b="1" dirty="0">
                <a:solidFill>
                  <a:srgbClr val="0C0C92"/>
                </a:solidFill>
              </a:rPr>
              <a:t>T/d </a:t>
            </a:r>
            <a:r>
              <a:rPr lang="en-US" b="1" dirty="0" err="1">
                <a:solidFill>
                  <a:srgbClr val="0C0C92"/>
                </a:solidFill>
              </a:rPr>
              <a:t>với</a:t>
            </a:r>
            <a:r>
              <a:rPr lang="en-US" b="1" dirty="0">
                <a:solidFill>
                  <a:srgbClr val="0C0C92"/>
                </a:solidFill>
              </a:rPr>
              <a:t>    </a:t>
            </a:r>
            <a:r>
              <a:rPr lang="en-US" b="1" dirty="0" err="1">
                <a:solidFill>
                  <a:srgbClr val="0C0C92"/>
                </a:solidFill>
              </a:rPr>
              <a:t>axit</a:t>
            </a:r>
            <a:r>
              <a:rPr lang="en-US" b="1" dirty="0">
                <a:solidFill>
                  <a:srgbClr val="0C0C92"/>
                </a:solidFill>
              </a:rPr>
              <a:t> </a:t>
            </a:r>
          </a:p>
        </p:txBody>
      </p:sp>
      <p:sp>
        <p:nvSpPr>
          <p:cNvPr id="97304" name="Text Box 24"/>
          <p:cNvSpPr txBox="1">
            <a:spLocks noChangeArrowheads="1"/>
          </p:cNvSpPr>
          <p:nvPr/>
        </p:nvSpPr>
        <p:spPr bwMode="auto">
          <a:xfrm>
            <a:off x="0" y="1981200"/>
            <a:ext cx="2057400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dirty="0"/>
              <a:t>-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axit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tính</a:t>
            </a:r>
            <a:r>
              <a:rPr lang="en-US" dirty="0"/>
              <a:t> </a:t>
            </a:r>
            <a:r>
              <a:rPr lang="en-US" dirty="0" err="1"/>
              <a:t>oxi</a:t>
            </a:r>
            <a:r>
              <a:rPr lang="en-US" dirty="0"/>
              <a:t> </a:t>
            </a:r>
            <a:r>
              <a:rPr lang="en-US" dirty="0" err="1" smtClean="0"/>
              <a:t>hóa</a:t>
            </a:r>
            <a:r>
              <a:rPr lang="en-US" dirty="0" smtClean="0"/>
              <a:t> </a:t>
            </a:r>
            <a:r>
              <a:rPr lang="en-US" dirty="0" err="1" smtClean="0"/>
              <a:t>HCl</a:t>
            </a:r>
            <a:r>
              <a:rPr lang="en-US" dirty="0" smtClean="0"/>
              <a:t>, H</a:t>
            </a:r>
            <a:r>
              <a:rPr lang="en-US" baseline="-25000" dirty="0" smtClean="0"/>
              <a:t>2</a:t>
            </a:r>
            <a:r>
              <a:rPr lang="en-US" dirty="0" smtClean="0"/>
              <a:t>SO</a:t>
            </a:r>
            <a:r>
              <a:rPr lang="en-US" baseline="-25000" dirty="0" smtClean="0"/>
              <a:t>4</a:t>
            </a:r>
            <a:r>
              <a:rPr lang="en-US" dirty="0" smtClean="0"/>
              <a:t> </a:t>
            </a:r>
            <a:r>
              <a:rPr lang="en-US" dirty="0" err="1" smtClean="0"/>
              <a:t>loãng</a:t>
            </a:r>
            <a:endParaRPr lang="en-US" dirty="0"/>
          </a:p>
        </p:txBody>
      </p:sp>
      <p:sp>
        <p:nvSpPr>
          <p:cNvPr id="97305" name="Text Box 25"/>
          <p:cNvSpPr txBox="1">
            <a:spLocks noChangeArrowheads="1"/>
          </p:cNvSpPr>
          <p:nvPr/>
        </p:nvSpPr>
        <p:spPr bwMode="auto">
          <a:xfrm>
            <a:off x="1918855" y="1982788"/>
            <a:ext cx="2362200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FontTx/>
              <a:buChar char="-"/>
            </a:pPr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muối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khí</a:t>
            </a:r>
            <a:r>
              <a:rPr lang="en-US" dirty="0"/>
              <a:t> H</a:t>
            </a:r>
            <a:r>
              <a:rPr lang="en-US" baseline="-25000" dirty="0"/>
              <a:t>2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tỷ</a:t>
            </a:r>
            <a:r>
              <a:rPr lang="en-US" dirty="0"/>
              <a:t> </a:t>
            </a:r>
            <a:r>
              <a:rPr lang="en-US" dirty="0" err="1"/>
              <a:t>lệ</a:t>
            </a:r>
            <a:r>
              <a:rPr lang="en-US" dirty="0"/>
              <a:t> </a:t>
            </a:r>
            <a:r>
              <a:rPr lang="en-US" dirty="0" err="1"/>
              <a:t>mol</a:t>
            </a:r>
            <a:r>
              <a:rPr lang="en-US" dirty="0"/>
              <a:t> </a:t>
            </a:r>
          </a:p>
          <a:p>
            <a:pPr>
              <a:spcBef>
                <a:spcPct val="50000"/>
              </a:spcBef>
            </a:pPr>
            <a:r>
              <a:rPr lang="en-US" dirty="0"/>
              <a:t>1M   </a:t>
            </a:r>
            <a:r>
              <a:rPr lang="en-US" dirty="0">
                <a:cs typeface="Arial" charset="0"/>
              </a:rPr>
              <a:t>→  1/2H</a:t>
            </a:r>
            <a:r>
              <a:rPr lang="en-US" baseline="-25000" dirty="0">
                <a:cs typeface="Arial" charset="0"/>
              </a:rPr>
              <a:t>2</a:t>
            </a:r>
            <a:r>
              <a:rPr lang="en-US" dirty="0">
                <a:cs typeface="Arial" charset="0"/>
              </a:rPr>
              <a:t>↑</a:t>
            </a:r>
            <a:endParaRPr lang="en-US" dirty="0"/>
          </a:p>
        </p:txBody>
      </p:sp>
      <p:sp>
        <p:nvSpPr>
          <p:cNvPr id="97306" name="Text Box 26"/>
          <p:cNvSpPr txBox="1">
            <a:spLocks noChangeArrowheads="1"/>
          </p:cNvSpPr>
          <p:nvPr/>
        </p:nvSpPr>
        <p:spPr bwMode="auto">
          <a:xfrm>
            <a:off x="4346864" y="1947416"/>
            <a:ext cx="2438400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FontTx/>
              <a:buChar char="-"/>
            </a:pPr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muối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khí</a:t>
            </a:r>
            <a:r>
              <a:rPr lang="en-US" dirty="0"/>
              <a:t> H</a:t>
            </a:r>
            <a:r>
              <a:rPr lang="en-US" baseline="-25000" dirty="0"/>
              <a:t>2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tỷ</a:t>
            </a:r>
            <a:r>
              <a:rPr lang="en-US" dirty="0"/>
              <a:t> </a:t>
            </a:r>
            <a:r>
              <a:rPr lang="en-US" dirty="0" err="1"/>
              <a:t>lệ</a:t>
            </a:r>
            <a:r>
              <a:rPr lang="en-US" dirty="0"/>
              <a:t> </a:t>
            </a:r>
            <a:r>
              <a:rPr lang="en-US" dirty="0" err="1"/>
              <a:t>mol</a:t>
            </a:r>
            <a:endParaRPr lang="en-US" dirty="0"/>
          </a:p>
          <a:p>
            <a:pPr>
              <a:spcBef>
                <a:spcPct val="50000"/>
              </a:spcBef>
            </a:pPr>
            <a:r>
              <a:rPr lang="en-US" dirty="0"/>
              <a:t>1R    </a:t>
            </a:r>
            <a:r>
              <a:rPr lang="en-US" dirty="0">
                <a:cs typeface="Arial" charset="0"/>
              </a:rPr>
              <a:t>→ 1H</a:t>
            </a:r>
            <a:r>
              <a:rPr lang="en-US" baseline="-25000" dirty="0">
                <a:cs typeface="Arial" charset="0"/>
              </a:rPr>
              <a:t>2</a:t>
            </a:r>
            <a:r>
              <a:rPr lang="en-US" dirty="0">
                <a:cs typeface="Arial" charset="0"/>
              </a:rPr>
              <a:t>↑ </a:t>
            </a:r>
          </a:p>
        </p:txBody>
      </p:sp>
      <p:sp>
        <p:nvSpPr>
          <p:cNvPr id="97307" name="Text Box 27"/>
          <p:cNvSpPr txBox="1">
            <a:spLocks noChangeArrowheads="1"/>
          </p:cNvSpPr>
          <p:nvPr/>
        </p:nvSpPr>
        <p:spPr bwMode="auto">
          <a:xfrm>
            <a:off x="6781800" y="1982788"/>
            <a:ext cx="2362200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FontTx/>
              <a:buChar char="-"/>
            </a:pPr>
            <a:r>
              <a:rPr lang="en-US"/>
              <a:t>tạo muối và khí H</a:t>
            </a:r>
            <a:r>
              <a:rPr lang="en-US" baseline="-25000"/>
              <a:t>2</a:t>
            </a:r>
            <a:r>
              <a:rPr lang="en-US"/>
              <a:t> với tỷ lệ mol</a:t>
            </a:r>
          </a:p>
          <a:p>
            <a:pPr>
              <a:spcBef>
                <a:spcPct val="50000"/>
              </a:spcBef>
            </a:pPr>
            <a:r>
              <a:rPr lang="en-US"/>
              <a:t> 1Al </a:t>
            </a:r>
            <a:r>
              <a:rPr lang="en-US">
                <a:cs typeface="Arial" charset="0"/>
              </a:rPr>
              <a:t>→ 3/2H</a:t>
            </a:r>
            <a:r>
              <a:rPr lang="en-US" baseline="-25000">
                <a:cs typeface="Arial" charset="0"/>
              </a:rPr>
              <a:t>2</a:t>
            </a:r>
            <a:r>
              <a:rPr lang="en-US">
                <a:cs typeface="Arial" charset="0"/>
              </a:rPr>
              <a:t>↑</a:t>
            </a:r>
          </a:p>
        </p:txBody>
      </p:sp>
      <p:sp>
        <p:nvSpPr>
          <p:cNvPr id="97308" name="Text Box 28"/>
          <p:cNvSpPr txBox="1">
            <a:spLocks noChangeArrowheads="1"/>
          </p:cNvSpPr>
          <p:nvPr/>
        </p:nvSpPr>
        <p:spPr bwMode="auto">
          <a:xfrm>
            <a:off x="13854" y="3684850"/>
            <a:ext cx="2043545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dirty="0"/>
              <a:t>-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axit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tính</a:t>
            </a:r>
            <a:r>
              <a:rPr lang="en-US" dirty="0"/>
              <a:t> </a:t>
            </a:r>
            <a:r>
              <a:rPr lang="en-US" dirty="0" err="1"/>
              <a:t>oxi</a:t>
            </a:r>
            <a:r>
              <a:rPr lang="en-US" dirty="0"/>
              <a:t> </a:t>
            </a:r>
            <a:r>
              <a:rPr lang="en-US" dirty="0" err="1" smtClean="0"/>
              <a:t>hóa</a:t>
            </a:r>
            <a:r>
              <a:rPr lang="en-US" dirty="0" smtClean="0"/>
              <a:t> HNO</a:t>
            </a:r>
            <a:r>
              <a:rPr lang="en-US" baseline="-25000" dirty="0" smtClean="0"/>
              <a:t>3</a:t>
            </a:r>
            <a:r>
              <a:rPr lang="en-US" dirty="0" smtClean="0"/>
              <a:t>,H</a:t>
            </a:r>
            <a:r>
              <a:rPr lang="en-US" baseline="-25000" dirty="0" smtClean="0"/>
              <a:t>2</a:t>
            </a:r>
            <a:r>
              <a:rPr lang="en-US" dirty="0" smtClean="0"/>
              <a:t>SO</a:t>
            </a:r>
            <a:r>
              <a:rPr lang="en-US" baseline="-25000" dirty="0" smtClean="0"/>
              <a:t>4</a:t>
            </a:r>
            <a:r>
              <a:rPr lang="en-US" dirty="0" smtClean="0"/>
              <a:t> </a:t>
            </a:r>
            <a:r>
              <a:rPr lang="en-US" dirty="0" err="1" smtClean="0"/>
              <a:t>đnóng</a:t>
            </a:r>
            <a:endParaRPr lang="en-US" dirty="0"/>
          </a:p>
        </p:txBody>
      </p:sp>
      <p:sp>
        <p:nvSpPr>
          <p:cNvPr id="97311" name="Text Box 31"/>
          <p:cNvSpPr txBox="1">
            <a:spLocks noChangeArrowheads="1"/>
          </p:cNvSpPr>
          <p:nvPr/>
        </p:nvSpPr>
        <p:spPr bwMode="auto">
          <a:xfrm>
            <a:off x="6806046" y="3657599"/>
            <a:ext cx="22860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dirty="0"/>
              <a:t>- </a:t>
            </a:r>
            <a:r>
              <a:rPr lang="en-US" dirty="0" err="1" smtClean="0"/>
              <a:t>muối</a:t>
            </a:r>
            <a:r>
              <a:rPr lang="en-US" dirty="0" smtClean="0"/>
              <a:t>, </a:t>
            </a:r>
            <a:r>
              <a:rPr lang="en-US" dirty="0" err="1" smtClean="0"/>
              <a:t>sp</a:t>
            </a:r>
            <a:r>
              <a:rPr lang="en-US" dirty="0" smtClean="0"/>
              <a:t> </a:t>
            </a:r>
            <a:r>
              <a:rPr lang="en-US" dirty="0" err="1" smtClean="0"/>
              <a:t>khí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nước</a:t>
            </a:r>
            <a:endParaRPr lang="en-US" dirty="0"/>
          </a:p>
        </p:txBody>
      </p:sp>
      <p:sp>
        <p:nvSpPr>
          <p:cNvPr id="97313" name="Line 33"/>
          <p:cNvSpPr>
            <a:spLocks noChangeShapeType="1"/>
          </p:cNvSpPr>
          <p:nvPr/>
        </p:nvSpPr>
        <p:spPr bwMode="auto">
          <a:xfrm>
            <a:off x="1918854" y="3585496"/>
            <a:ext cx="714894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7320" name="Line 40"/>
          <p:cNvSpPr>
            <a:spLocks noChangeShapeType="1"/>
          </p:cNvSpPr>
          <p:nvPr/>
        </p:nvSpPr>
        <p:spPr bwMode="auto">
          <a:xfrm>
            <a:off x="76200" y="5486400"/>
            <a:ext cx="9015846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7321" name="Text Box 41"/>
          <p:cNvSpPr txBox="1">
            <a:spLocks noChangeArrowheads="1"/>
          </p:cNvSpPr>
          <p:nvPr/>
        </p:nvSpPr>
        <p:spPr bwMode="auto">
          <a:xfrm>
            <a:off x="13855" y="5751518"/>
            <a:ext cx="1905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b="1" dirty="0" smtClean="0">
                <a:solidFill>
                  <a:srgbClr val="0C0C92"/>
                </a:solidFill>
              </a:rPr>
              <a:t>3. </a:t>
            </a:r>
            <a:r>
              <a:rPr lang="en-US" b="1" dirty="0" err="1">
                <a:solidFill>
                  <a:srgbClr val="0C0C92"/>
                </a:solidFill>
              </a:rPr>
              <a:t>Điều</a:t>
            </a:r>
            <a:r>
              <a:rPr lang="en-US" b="1" dirty="0">
                <a:solidFill>
                  <a:srgbClr val="0C0C92"/>
                </a:solidFill>
              </a:rPr>
              <a:t> </a:t>
            </a:r>
            <a:r>
              <a:rPr lang="en-US" b="1" dirty="0" err="1">
                <a:solidFill>
                  <a:srgbClr val="0C0C92"/>
                </a:solidFill>
              </a:rPr>
              <a:t>chế</a:t>
            </a:r>
            <a:endParaRPr lang="en-US" b="1" dirty="0">
              <a:solidFill>
                <a:srgbClr val="0C0C92"/>
              </a:solidFill>
            </a:endParaRPr>
          </a:p>
        </p:txBody>
      </p:sp>
      <p:sp>
        <p:nvSpPr>
          <p:cNvPr id="97322" name="Text Box 42"/>
          <p:cNvSpPr txBox="1">
            <a:spLocks noChangeArrowheads="1"/>
          </p:cNvSpPr>
          <p:nvPr/>
        </p:nvSpPr>
        <p:spPr bwMode="auto">
          <a:xfrm>
            <a:off x="1911927" y="5842337"/>
            <a:ext cx="25146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dirty="0" smtClean="0"/>
              <a:t>- </a:t>
            </a:r>
            <a:r>
              <a:rPr lang="en-US" dirty="0" err="1" smtClean="0"/>
              <a:t>Đpnc</a:t>
            </a:r>
            <a:r>
              <a:rPr lang="en-US" dirty="0" smtClean="0"/>
              <a:t> </a:t>
            </a:r>
            <a:r>
              <a:rPr lang="en-US" dirty="0"/>
              <a:t>MX, </a:t>
            </a:r>
            <a:endParaRPr lang="en-US" dirty="0" smtClean="0"/>
          </a:p>
          <a:p>
            <a:r>
              <a:rPr lang="en-US" dirty="0" smtClean="0"/>
              <a:t>         MOH</a:t>
            </a:r>
            <a:endParaRPr lang="en-US" dirty="0"/>
          </a:p>
        </p:txBody>
      </p:sp>
      <p:sp>
        <p:nvSpPr>
          <p:cNvPr id="97323" name="Text Box 43"/>
          <p:cNvSpPr txBox="1">
            <a:spLocks noChangeArrowheads="1"/>
          </p:cNvSpPr>
          <p:nvPr/>
        </p:nvSpPr>
        <p:spPr bwMode="auto">
          <a:xfrm>
            <a:off x="4533900" y="5779228"/>
            <a:ext cx="2057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dirty="0" smtClean="0"/>
              <a:t>- </a:t>
            </a:r>
            <a:r>
              <a:rPr lang="en-US" dirty="0" err="1" smtClean="0"/>
              <a:t>Đpnc</a:t>
            </a:r>
            <a:r>
              <a:rPr lang="en-US" dirty="0" smtClean="0"/>
              <a:t> </a:t>
            </a:r>
            <a:r>
              <a:rPr lang="en-US" dirty="0"/>
              <a:t>RX</a:t>
            </a:r>
            <a:r>
              <a:rPr lang="en-US" baseline="-25000" dirty="0"/>
              <a:t>2</a:t>
            </a:r>
            <a:endParaRPr lang="en-US" sz="1800" dirty="0"/>
          </a:p>
        </p:txBody>
      </p:sp>
      <p:sp>
        <p:nvSpPr>
          <p:cNvPr id="97324" name="Text Box 44"/>
          <p:cNvSpPr txBox="1">
            <a:spLocks noChangeArrowheads="1"/>
          </p:cNvSpPr>
          <p:nvPr/>
        </p:nvSpPr>
        <p:spPr bwMode="auto">
          <a:xfrm>
            <a:off x="6858000" y="5751519"/>
            <a:ext cx="22860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dirty="0" smtClean="0"/>
              <a:t>- </a:t>
            </a:r>
            <a:r>
              <a:rPr lang="en-US" dirty="0" err="1" smtClean="0"/>
              <a:t>Đpnc</a:t>
            </a:r>
            <a:r>
              <a:rPr lang="en-US" dirty="0" smtClean="0"/>
              <a:t> </a:t>
            </a:r>
            <a:r>
              <a:rPr lang="en-US" dirty="0"/>
              <a:t>Al</a:t>
            </a:r>
            <a:r>
              <a:rPr lang="en-US" baseline="-25000" dirty="0"/>
              <a:t>2</a:t>
            </a:r>
            <a:r>
              <a:rPr lang="en-US" dirty="0"/>
              <a:t>O</a:t>
            </a:r>
            <a:r>
              <a:rPr lang="en-US" baseline="-25000" dirty="0"/>
              <a:t>3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 smtClean="0"/>
              <a:t>xt</a:t>
            </a:r>
            <a:r>
              <a:rPr lang="en-US" dirty="0" smtClean="0"/>
              <a:t> </a:t>
            </a:r>
            <a:r>
              <a:rPr lang="en-US" dirty="0" err="1"/>
              <a:t>criolit</a:t>
            </a:r>
            <a:endParaRPr lang="en-US" dirty="0"/>
          </a:p>
        </p:txBody>
      </p:sp>
      <p:sp>
        <p:nvSpPr>
          <p:cNvPr id="97325" name="Line 45"/>
          <p:cNvSpPr>
            <a:spLocks noChangeShapeType="1"/>
          </p:cNvSpPr>
          <p:nvPr/>
        </p:nvSpPr>
        <p:spPr bwMode="auto">
          <a:xfrm>
            <a:off x="0" y="6781800"/>
            <a:ext cx="9144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2" name="Text Box 31"/>
          <p:cNvSpPr txBox="1">
            <a:spLocks noChangeArrowheads="1"/>
          </p:cNvSpPr>
          <p:nvPr/>
        </p:nvSpPr>
        <p:spPr bwMode="auto">
          <a:xfrm>
            <a:off x="6858000" y="4509103"/>
            <a:ext cx="22860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dirty="0"/>
              <a:t>- </a:t>
            </a:r>
            <a:r>
              <a:rPr lang="en-US" dirty="0" err="1"/>
              <a:t>thụ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axit</a:t>
            </a:r>
            <a:r>
              <a:rPr lang="en-US" dirty="0"/>
              <a:t> </a:t>
            </a:r>
            <a:r>
              <a:rPr lang="en-US" dirty="0" err="1"/>
              <a:t>đặc</a:t>
            </a:r>
            <a:r>
              <a:rPr lang="en-US" dirty="0"/>
              <a:t> </a:t>
            </a:r>
            <a:r>
              <a:rPr lang="en-US" dirty="0" err="1"/>
              <a:t>nguội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9902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97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2000"/>
                                        <p:tgtEl>
                                          <p:spTgt spid="97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2000"/>
                                        <p:tgtEl>
                                          <p:spTgt spid="97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2000"/>
                                        <p:tgtEl>
                                          <p:spTgt spid="97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2000"/>
                                        <p:tgtEl>
                                          <p:spTgt spid="97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4" dur="500"/>
                                        <p:tgtEl>
                                          <p:spTgt spid="97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2000"/>
                                        <p:tgtEl>
                                          <p:spTgt spid="97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2000"/>
                                        <p:tgtEl>
                                          <p:spTgt spid="97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500"/>
                                        <p:tgtEl>
                                          <p:spTgt spid="97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2000"/>
                                        <p:tgtEl>
                                          <p:spTgt spid="97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4" dur="2000"/>
                                        <p:tgtEl>
                                          <p:spTgt spid="97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2000"/>
                                        <p:tgtEl>
                                          <p:spTgt spid="97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2000"/>
                                        <p:tgtEl>
                                          <p:spTgt spid="97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3" dur="500"/>
                                        <p:tgtEl>
                                          <p:spTgt spid="97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303" grpId="0"/>
      <p:bldP spid="97304" grpId="0"/>
      <p:bldP spid="97305" grpId="0"/>
      <p:bldP spid="97306" grpId="0"/>
      <p:bldP spid="97307" grpId="0"/>
      <p:bldP spid="97308" grpId="0"/>
      <p:bldP spid="97311" grpId="0"/>
      <p:bldP spid="97313" grpId="0" animBg="1"/>
      <p:bldP spid="97320" grpId="0" animBg="1"/>
      <p:bldP spid="97321" grpId="0"/>
      <p:bldP spid="97322" grpId="0"/>
      <p:bldP spid="97323" grpId="0"/>
      <p:bldP spid="97324" grpId="0"/>
      <p:bldP spid="97325" grpId="0" animBg="1"/>
      <p:bldP spid="3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17"/>
          <p:cNvSpPr txBox="1">
            <a:spLocks noChangeArrowheads="1"/>
          </p:cNvSpPr>
          <p:nvPr/>
        </p:nvSpPr>
        <p:spPr bwMode="auto">
          <a:xfrm>
            <a:off x="76200" y="1371600"/>
            <a:ext cx="1752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6147" name="Text Box 20"/>
          <p:cNvSpPr txBox="1">
            <a:spLocks noChangeArrowheads="1"/>
          </p:cNvSpPr>
          <p:nvPr/>
        </p:nvSpPr>
        <p:spPr bwMode="auto">
          <a:xfrm>
            <a:off x="6858000" y="1371600"/>
            <a:ext cx="228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6148" name="Text Box 26"/>
          <p:cNvSpPr txBox="1">
            <a:spLocks noChangeArrowheads="1"/>
          </p:cNvSpPr>
          <p:nvPr/>
        </p:nvSpPr>
        <p:spPr bwMode="auto">
          <a:xfrm>
            <a:off x="76200" y="558800"/>
            <a:ext cx="8915400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600" b="1" dirty="0" smtClean="0">
                <a:solidFill>
                  <a:srgbClr val="C00000"/>
                </a:solidFill>
              </a:rPr>
              <a:t>1.2. </a:t>
            </a:r>
            <a:r>
              <a:rPr lang="en-US" sz="2600" b="1" dirty="0" err="1">
                <a:solidFill>
                  <a:srgbClr val="C00000"/>
                </a:solidFill>
              </a:rPr>
              <a:t>Một</a:t>
            </a:r>
            <a:r>
              <a:rPr lang="en-US" sz="2600" b="1" dirty="0">
                <a:solidFill>
                  <a:srgbClr val="C00000"/>
                </a:solidFill>
              </a:rPr>
              <a:t> </a:t>
            </a:r>
            <a:r>
              <a:rPr lang="en-US" sz="2600" b="1" dirty="0" err="1">
                <a:solidFill>
                  <a:srgbClr val="C00000"/>
                </a:solidFill>
              </a:rPr>
              <a:t>số</a:t>
            </a:r>
            <a:r>
              <a:rPr lang="en-US" sz="2600" b="1" dirty="0">
                <a:solidFill>
                  <a:srgbClr val="C00000"/>
                </a:solidFill>
              </a:rPr>
              <a:t> </a:t>
            </a:r>
            <a:r>
              <a:rPr lang="en-US" sz="2600" b="1" dirty="0" err="1">
                <a:solidFill>
                  <a:srgbClr val="C00000"/>
                </a:solidFill>
              </a:rPr>
              <a:t>hợp</a:t>
            </a:r>
            <a:r>
              <a:rPr lang="en-US" sz="2600" b="1" dirty="0">
                <a:solidFill>
                  <a:srgbClr val="C00000"/>
                </a:solidFill>
              </a:rPr>
              <a:t> </a:t>
            </a:r>
            <a:r>
              <a:rPr lang="en-US" sz="2600" b="1" dirty="0" err="1">
                <a:solidFill>
                  <a:srgbClr val="C00000"/>
                </a:solidFill>
              </a:rPr>
              <a:t>chất</a:t>
            </a:r>
            <a:r>
              <a:rPr lang="en-US" sz="2600" b="1" dirty="0">
                <a:solidFill>
                  <a:srgbClr val="C00000"/>
                </a:solidFill>
              </a:rPr>
              <a:t> </a:t>
            </a:r>
            <a:r>
              <a:rPr lang="en-US" sz="2600" b="1" dirty="0" err="1">
                <a:solidFill>
                  <a:srgbClr val="C00000"/>
                </a:solidFill>
              </a:rPr>
              <a:t>quan</a:t>
            </a:r>
            <a:r>
              <a:rPr lang="en-US" sz="2600" b="1" dirty="0">
                <a:solidFill>
                  <a:srgbClr val="C00000"/>
                </a:solidFill>
              </a:rPr>
              <a:t> </a:t>
            </a:r>
            <a:r>
              <a:rPr lang="en-US" sz="2600" b="1" dirty="0" err="1">
                <a:solidFill>
                  <a:srgbClr val="C00000"/>
                </a:solidFill>
              </a:rPr>
              <a:t>trọng</a:t>
            </a:r>
            <a:r>
              <a:rPr lang="en-US" sz="2600" b="1" dirty="0">
                <a:solidFill>
                  <a:srgbClr val="C00000"/>
                </a:solidFill>
              </a:rPr>
              <a:t> </a:t>
            </a:r>
            <a:r>
              <a:rPr lang="en-US" sz="2600" b="1" dirty="0" err="1">
                <a:solidFill>
                  <a:srgbClr val="C00000"/>
                </a:solidFill>
              </a:rPr>
              <a:t>của</a:t>
            </a:r>
            <a:r>
              <a:rPr lang="en-US" sz="2600" b="1" dirty="0">
                <a:solidFill>
                  <a:srgbClr val="C00000"/>
                </a:solidFill>
              </a:rPr>
              <a:t> </a:t>
            </a:r>
            <a:r>
              <a:rPr lang="en-US" sz="2600" b="1" dirty="0" err="1">
                <a:solidFill>
                  <a:srgbClr val="C00000"/>
                </a:solidFill>
              </a:rPr>
              <a:t>natri</a:t>
            </a:r>
            <a:r>
              <a:rPr lang="en-US" sz="2600" b="1" dirty="0">
                <a:solidFill>
                  <a:srgbClr val="C00000"/>
                </a:solidFill>
              </a:rPr>
              <a:t>, </a:t>
            </a:r>
            <a:r>
              <a:rPr lang="en-US" sz="2600" b="1" dirty="0" err="1">
                <a:solidFill>
                  <a:srgbClr val="C00000"/>
                </a:solidFill>
              </a:rPr>
              <a:t>canxi</a:t>
            </a:r>
            <a:r>
              <a:rPr lang="en-US" sz="2600" b="1" dirty="0">
                <a:solidFill>
                  <a:srgbClr val="C00000"/>
                </a:solidFill>
              </a:rPr>
              <a:t>, </a:t>
            </a:r>
            <a:r>
              <a:rPr lang="en-US" sz="2600" b="1" dirty="0" err="1">
                <a:solidFill>
                  <a:srgbClr val="C00000"/>
                </a:solidFill>
              </a:rPr>
              <a:t>nhôm</a:t>
            </a:r>
            <a:endParaRPr lang="en-US" sz="2600" b="1" dirty="0">
              <a:solidFill>
                <a:srgbClr val="C00000"/>
              </a:solidFill>
            </a:endParaRPr>
          </a:p>
        </p:txBody>
      </p:sp>
      <p:sp>
        <p:nvSpPr>
          <p:cNvPr id="99357" name="Line 29"/>
          <p:cNvSpPr>
            <a:spLocks noChangeShapeType="1"/>
          </p:cNvSpPr>
          <p:nvPr/>
        </p:nvSpPr>
        <p:spPr bwMode="auto">
          <a:xfrm>
            <a:off x="76200" y="1143000"/>
            <a:ext cx="8991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9358" name="Line 30"/>
          <p:cNvSpPr>
            <a:spLocks noChangeShapeType="1"/>
          </p:cNvSpPr>
          <p:nvPr/>
        </p:nvSpPr>
        <p:spPr bwMode="auto">
          <a:xfrm>
            <a:off x="76200" y="1752600"/>
            <a:ext cx="8991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151" name="Text Box 38"/>
          <p:cNvSpPr txBox="1">
            <a:spLocks noChangeArrowheads="1"/>
          </p:cNvSpPr>
          <p:nvPr/>
        </p:nvSpPr>
        <p:spPr bwMode="auto">
          <a:xfrm>
            <a:off x="152400" y="3124200"/>
            <a:ext cx="8991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endParaRPr lang="en-US" sz="1800"/>
          </a:p>
        </p:txBody>
      </p:sp>
      <p:sp>
        <p:nvSpPr>
          <p:cNvPr id="99367" name="Text Box 39"/>
          <p:cNvSpPr txBox="1">
            <a:spLocks noChangeArrowheads="1"/>
          </p:cNvSpPr>
          <p:nvPr/>
        </p:nvSpPr>
        <p:spPr bwMode="auto">
          <a:xfrm>
            <a:off x="152400" y="1219200"/>
            <a:ext cx="8991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b="1" dirty="0">
                <a:solidFill>
                  <a:srgbClr val="0C0C92"/>
                </a:solidFill>
              </a:rPr>
              <a:t>    </a:t>
            </a:r>
            <a:r>
              <a:rPr lang="en-US" b="1" dirty="0" err="1">
                <a:solidFill>
                  <a:srgbClr val="0C0C92"/>
                </a:solidFill>
              </a:rPr>
              <a:t>Oxit</a:t>
            </a:r>
            <a:r>
              <a:rPr lang="en-US" b="1" dirty="0">
                <a:solidFill>
                  <a:srgbClr val="0C0C92"/>
                </a:solidFill>
              </a:rPr>
              <a:t>                  Na</a:t>
            </a:r>
            <a:r>
              <a:rPr lang="en-US" b="1" baseline="-25000" dirty="0">
                <a:solidFill>
                  <a:srgbClr val="0C0C92"/>
                </a:solidFill>
              </a:rPr>
              <a:t>2</a:t>
            </a:r>
            <a:r>
              <a:rPr lang="en-US" b="1" dirty="0">
                <a:solidFill>
                  <a:srgbClr val="0C0C92"/>
                </a:solidFill>
              </a:rPr>
              <a:t>O                     </a:t>
            </a:r>
            <a:r>
              <a:rPr lang="en-US" b="1" dirty="0" err="1">
                <a:solidFill>
                  <a:srgbClr val="0C0C92"/>
                </a:solidFill>
              </a:rPr>
              <a:t>CaO</a:t>
            </a:r>
            <a:r>
              <a:rPr lang="en-US" b="1" dirty="0">
                <a:solidFill>
                  <a:srgbClr val="0C0C92"/>
                </a:solidFill>
              </a:rPr>
              <a:t>                      Al</a:t>
            </a:r>
            <a:r>
              <a:rPr lang="en-US" b="1" baseline="-25000" dirty="0">
                <a:solidFill>
                  <a:srgbClr val="0C0C92"/>
                </a:solidFill>
              </a:rPr>
              <a:t>2</a:t>
            </a:r>
            <a:r>
              <a:rPr lang="en-US" b="1" dirty="0">
                <a:solidFill>
                  <a:srgbClr val="0C0C92"/>
                </a:solidFill>
              </a:rPr>
              <a:t>O</a:t>
            </a:r>
            <a:r>
              <a:rPr lang="en-US" b="1" baseline="-25000" dirty="0">
                <a:solidFill>
                  <a:srgbClr val="0C0C92"/>
                </a:solidFill>
              </a:rPr>
              <a:t>3</a:t>
            </a:r>
            <a:endParaRPr lang="en-US" b="1" dirty="0">
              <a:solidFill>
                <a:srgbClr val="0C0C92"/>
              </a:solidFill>
            </a:endParaRPr>
          </a:p>
        </p:txBody>
      </p:sp>
      <p:sp>
        <p:nvSpPr>
          <p:cNvPr id="99368" name="Text Box 40"/>
          <p:cNvSpPr txBox="1">
            <a:spLocks noChangeArrowheads="1"/>
          </p:cNvSpPr>
          <p:nvPr/>
        </p:nvSpPr>
        <p:spPr bwMode="auto">
          <a:xfrm>
            <a:off x="0" y="18288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/>
              <a:t>- Tính chất     là oxit bazơ          là oxit bazơ        là oxit lưỡng tính</a:t>
            </a:r>
          </a:p>
        </p:txBody>
      </p:sp>
      <p:sp>
        <p:nvSpPr>
          <p:cNvPr id="99369" name="Text Box 41"/>
          <p:cNvSpPr txBox="1">
            <a:spLocks noChangeArrowheads="1"/>
          </p:cNvSpPr>
          <p:nvPr/>
        </p:nvSpPr>
        <p:spPr bwMode="auto">
          <a:xfrm>
            <a:off x="152400" y="2286000"/>
            <a:ext cx="16002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800"/>
              <a:t>+ </a:t>
            </a:r>
            <a:r>
              <a:rPr lang="en-US"/>
              <a:t>T/d với nước</a:t>
            </a:r>
          </a:p>
        </p:txBody>
      </p:sp>
      <p:sp>
        <p:nvSpPr>
          <p:cNvPr id="99370" name="Text Box 42"/>
          <p:cNvSpPr txBox="1">
            <a:spLocks noChangeArrowheads="1"/>
          </p:cNvSpPr>
          <p:nvPr/>
        </p:nvSpPr>
        <p:spPr bwMode="auto">
          <a:xfrm>
            <a:off x="1828800" y="2301875"/>
            <a:ext cx="23622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/>
              <a:t>pư mạnh tạo dd kiềm</a:t>
            </a:r>
          </a:p>
        </p:txBody>
      </p:sp>
      <p:sp>
        <p:nvSpPr>
          <p:cNvPr id="99371" name="Text Box 43"/>
          <p:cNvSpPr txBox="1">
            <a:spLocks noChangeArrowheads="1"/>
          </p:cNvSpPr>
          <p:nvPr/>
        </p:nvSpPr>
        <p:spPr bwMode="auto">
          <a:xfrm>
            <a:off x="4267200" y="2286000"/>
            <a:ext cx="23622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/>
              <a:t>pư mạnh tạo dd kiềm</a:t>
            </a:r>
          </a:p>
        </p:txBody>
      </p:sp>
      <p:sp>
        <p:nvSpPr>
          <p:cNvPr id="99372" name="Text Box 44"/>
          <p:cNvSpPr txBox="1">
            <a:spLocks noChangeArrowheads="1"/>
          </p:cNvSpPr>
          <p:nvPr/>
        </p:nvSpPr>
        <p:spPr bwMode="auto">
          <a:xfrm>
            <a:off x="6705600" y="2286000"/>
            <a:ext cx="228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/>
              <a:t>không tan</a:t>
            </a:r>
          </a:p>
        </p:txBody>
      </p:sp>
      <p:sp>
        <p:nvSpPr>
          <p:cNvPr id="99375" name="Text Box 47"/>
          <p:cNvSpPr txBox="1">
            <a:spLocks noChangeArrowheads="1"/>
          </p:cNvSpPr>
          <p:nvPr/>
        </p:nvSpPr>
        <p:spPr bwMode="auto">
          <a:xfrm>
            <a:off x="304800" y="3171825"/>
            <a:ext cx="14478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dirty="0"/>
              <a:t>+ T/d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dd</a:t>
            </a:r>
            <a:r>
              <a:rPr lang="en-US" dirty="0"/>
              <a:t> </a:t>
            </a:r>
            <a:r>
              <a:rPr lang="en-US" dirty="0" err="1"/>
              <a:t>kiềm</a:t>
            </a:r>
            <a:endParaRPr lang="en-US" dirty="0"/>
          </a:p>
        </p:txBody>
      </p:sp>
      <p:sp>
        <p:nvSpPr>
          <p:cNvPr id="99376" name="Text Box 48"/>
          <p:cNvSpPr txBox="1">
            <a:spLocks noChangeArrowheads="1"/>
          </p:cNvSpPr>
          <p:nvPr/>
        </p:nvSpPr>
        <p:spPr bwMode="auto">
          <a:xfrm>
            <a:off x="1905000" y="3187700"/>
            <a:ext cx="22860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/>
              <a:t>thực chất là t/d với nước</a:t>
            </a:r>
          </a:p>
        </p:txBody>
      </p:sp>
      <p:sp>
        <p:nvSpPr>
          <p:cNvPr id="99377" name="Text Box 49"/>
          <p:cNvSpPr txBox="1">
            <a:spLocks noChangeArrowheads="1"/>
          </p:cNvSpPr>
          <p:nvPr/>
        </p:nvSpPr>
        <p:spPr bwMode="auto">
          <a:xfrm>
            <a:off x="4267200" y="3171825"/>
            <a:ext cx="22098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chất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t/d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nước</a:t>
            </a:r>
            <a:endParaRPr lang="en-US" dirty="0"/>
          </a:p>
        </p:txBody>
      </p:sp>
      <p:sp>
        <p:nvSpPr>
          <p:cNvPr id="99378" name="Text Box 50"/>
          <p:cNvSpPr txBox="1">
            <a:spLocks noChangeArrowheads="1"/>
          </p:cNvSpPr>
          <p:nvPr/>
        </p:nvSpPr>
        <p:spPr bwMode="auto">
          <a:xfrm>
            <a:off x="6705600" y="3187700"/>
            <a:ext cx="23622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muối</a:t>
            </a:r>
            <a:r>
              <a:rPr lang="en-US" dirty="0"/>
              <a:t> </a:t>
            </a:r>
            <a:r>
              <a:rPr lang="en-US" dirty="0" err="1" smtClean="0"/>
              <a:t>aluminat</a:t>
            </a:r>
            <a:r>
              <a:rPr lang="en-US" dirty="0" smtClean="0"/>
              <a:t> (</a:t>
            </a:r>
            <a:r>
              <a:rPr lang="en-US" dirty="0"/>
              <a:t>AlO</a:t>
            </a:r>
            <a:r>
              <a:rPr lang="en-US" baseline="-25000" dirty="0"/>
              <a:t>2</a:t>
            </a:r>
            <a:r>
              <a:rPr lang="en-US" baseline="30000" dirty="0"/>
              <a:t>-</a:t>
            </a:r>
            <a:r>
              <a:rPr lang="en-US" dirty="0"/>
              <a:t>)</a:t>
            </a:r>
          </a:p>
        </p:txBody>
      </p:sp>
      <p:sp>
        <p:nvSpPr>
          <p:cNvPr id="99386" name="Line 58"/>
          <p:cNvSpPr>
            <a:spLocks noChangeShapeType="1"/>
          </p:cNvSpPr>
          <p:nvPr/>
        </p:nvSpPr>
        <p:spPr bwMode="auto">
          <a:xfrm>
            <a:off x="76200" y="4572000"/>
            <a:ext cx="8991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9387" name="Text Box 59"/>
          <p:cNvSpPr txBox="1">
            <a:spLocks noChangeArrowheads="1"/>
          </p:cNvSpPr>
          <p:nvPr/>
        </p:nvSpPr>
        <p:spPr bwMode="auto">
          <a:xfrm>
            <a:off x="152400" y="4876800"/>
            <a:ext cx="8915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b="1" dirty="0" err="1">
                <a:solidFill>
                  <a:srgbClr val="0C0C92"/>
                </a:solidFill>
              </a:rPr>
              <a:t>Hiđroxit</a:t>
            </a:r>
            <a:r>
              <a:rPr lang="en-US" b="1" dirty="0">
                <a:solidFill>
                  <a:srgbClr val="0C0C92"/>
                </a:solidFill>
              </a:rPr>
              <a:t>            </a:t>
            </a:r>
            <a:r>
              <a:rPr lang="en-US" b="1" dirty="0" err="1">
                <a:solidFill>
                  <a:srgbClr val="0C0C92"/>
                </a:solidFill>
              </a:rPr>
              <a:t>NaOH</a:t>
            </a:r>
            <a:r>
              <a:rPr lang="en-US" b="1" dirty="0">
                <a:solidFill>
                  <a:srgbClr val="0C0C92"/>
                </a:solidFill>
              </a:rPr>
              <a:t>                    </a:t>
            </a:r>
            <a:r>
              <a:rPr lang="en-US" b="1" dirty="0" err="1">
                <a:solidFill>
                  <a:srgbClr val="0C0C92"/>
                </a:solidFill>
              </a:rPr>
              <a:t>Ca</a:t>
            </a:r>
            <a:r>
              <a:rPr lang="en-US" b="1" dirty="0">
                <a:solidFill>
                  <a:srgbClr val="0C0C92"/>
                </a:solidFill>
              </a:rPr>
              <a:t>(OH)</a:t>
            </a:r>
            <a:r>
              <a:rPr lang="en-US" b="1" baseline="-25000" dirty="0">
                <a:solidFill>
                  <a:srgbClr val="0C0C92"/>
                </a:solidFill>
              </a:rPr>
              <a:t>2</a:t>
            </a:r>
            <a:r>
              <a:rPr lang="en-US" b="1" dirty="0">
                <a:solidFill>
                  <a:srgbClr val="0C0C92"/>
                </a:solidFill>
              </a:rPr>
              <a:t>               Al(OH)</a:t>
            </a:r>
            <a:r>
              <a:rPr lang="en-US" b="1" baseline="-25000" dirty="0">
                <a:solidFill>
                  <a:srgbClr val="0C0C92"/>
                </a:solidFill>
              </a:rPr>
              <a:t>3</a:t>
            </a:r>
            <a:r>
              <a:rPr lang="en-US" b="1" dirty="0">
                <a:solidFill>
                  <a:srgbClr val="0C0C92"/>
                </a:solidFill>
              </a:rPr>
              <a:t>  </a:t>
            </a:r>
          </a:p>
        </p:txBody>
      </p:sp>
      <p:sp>
        <p:nvSpPr>
          <p:cNvPr id="99388" name="Line 60"/>
          <p:cNvSpPr>
            <a:spLocks noChangeShapeType="1"/>
          </p:cNvSpPr>
          <p:nvPr/>
        </p:nvSpPr>
        <p:spPr bwMode="auto">
          <a:xfrm>
            <a:off x="76200" y="5410200"/>
            <a:ext cx="8991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9389" name="Text Box 61"/>
          <p:cNvSpPr txBox="1">
            <a:spLocks noChangeArrowheads="1"/>
          </p:cNvSpPr>
          <p:nvPr/>
        </p:nvSpPr>
        <p:spPr bwMode="auto">
          <a:xfrm>
            <a:off x="0" y="5486400"/>
            <a:ext cx="8991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/>
              <a:t>- Tính tan           tan nhiều                 ít tan                  không tan</a:t>
            </a:r>
            <a:r>
              <a:rPr lang="en-US" sz="1800"/>
              <a:t>                 </a:t>
            </a:r>
          </a:p>
        </p:txBody>
      </p:sp>
      <p:sp>
        <p:nvSpPr>
          <p:cNvPr id="99390" name="Text Box 62"/>
          <p:cNvSpPr txBox="1">
            <a:spLocks noChangeArrowheads="1"/>
          </p:cNvSpPr>
          <p:nvPr/>
        </p:nvSpPr>
        <p:spPr bwMode="auto">
          <a:xfrm>
            <a:off x="0" y="5943600"/>
            <a:ext cx="89916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dirty="0"/>
              <a:t>- </a:t>
            </a:r>
            <a:r>
              <a:rPr lang="en-US" dirty="0" err="1"/>
              <a:t>Tính</a:t>
            </a:r>
            <a:r>
              <a:rPr lang="en-US" dirty="0"/>
              <a:t> </a:t>
            </a:r>
            <a:r>
              <a:rPr lang="en-US" dirty="0" err="1" smtClean="0"/>
              <a:t>chất</a:t>
            </a:r>
            <a:r>
              <a:rPr lang="en-US" dirty="0" smtClean="0"/>
              <a:t>      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bazơ</a:t>
            </a:r>
            <a:r>
              <a:rPr lang="en-US" dirty="0"/>
              <a:t> </a:t>
            </a:r>
            <a:r>
              <a:rPr lang="en-US" dirty="0" err="1"/>
              <a:t>kiềm</a:t>
            </a:r>
            <a:r>
              <a:rPr lang="en-US" dirty="0"/>
              <a:t>      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bazơ</a:t>
            </a:r>
            <a:r>
              <a:rPr lang="en-US" dirty="0"/>
              <a:t> </a:t>
            </a:r>
            <a:r>
              <a:rPr lang="en-US" dirty="0" err="1"/>
              <a:t>kiềm</a:t>
            </a:r>
            <a:r>
              <a:rPr lang="en-US" dirty="0"/>
              <a:t>      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hiđroxit</a:t>
            </a:r>
            <a:r>
              <a:rPr lang="en-US" dirty="0"/>
              <a:t>                                                                              </a:t>
            </a:r>
            <a:r>
              <a:rPr lang="en-US" dirty="0" smtClean="0"/>
              <a:t>.                                                                                  </a:t>
            </a:r>
            <a:r>
              <a:rPr lang="en-US" dirty="0" err="1" smtClean="0"/>
              <a:t>lưỡng</a:t>
            </a:r>
            <a:r>
              <a:rPr lang="en-US" dirty="0" smtClean="0"/>
              <a:t> </a:t>
            </a:r>
            <a:r>
              <a:rPr lang="en-US" dirty="0" err="1"/>
              <a:t>tính</a:t>
            </a:r>
            <a:endParaRPr lang="en-US" dirty="0"/>
          </a:p>
        </p:txBody>
      </p:sp>
      <p:sp>
        <p:nvSpPr>
          <p:cNvPr id="6169" name="Line 63"/>
          <p:cNvSpPr>
            <a:spLocks noChangeShapeType="1"/>
          </p:cNvSpPr>
          <p:nvPr/>
        </p:nvSpPr>
        <p:spPr bwMode="auto">
          <a:xfrm>
            <a:off x="76200" y="6858000"/>
            <a:ext cx="8991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9392" name="Line 64"/>
          <p:cNvSpPr>
            <a:spLocks noChangeShapeType="1"/>
          </p:cNvSpPr>
          <p:nvPr/>
        </p:nvSpPr>
        <p:spPr bwMode="auto">
          <a:xfrm>
            <a:off x="76200" y="1143000"/>
            <a:ext cx="0" cy="5715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9393" name="Line 65"/>
          <p:cNvSpPr>
            <a:spLocks noChangeShapeType="1"/>
          </p:cNvSpPr>
          <p:nvPr/>
        </p:nvSpPr>
        <p:spPr bwMode="auto">
          <a:xfrm>
            <a:off x="1676400" y="1143000"/>
            <a:ext cx="0" cy="5715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9394" name="Line 66"/>
          <p:cNvSpPr>
            <a:spLocks noChangeShapeType="1"/>
          </p:cNvSpPr>
          <p:nvPr/>
        </p:nvSpPr>
        <p:spPr bwMode="auto">
          <a:xfrm>
            <a:off x="4191000" y="1143000"/>
            <a:ext cx="0" cy="5715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9395" name="Line 67"/>
          <p:cNvSpPr>
            <a:spLocks noChangeShapeType="1"/>
          </p:cNvSpPr>
          <p:nvPr/>
        </p:nvSpPr>
        <p:spPr bwMode="auto">
          <a:xfrm>
            <a:off x="6553200" y="1143000"/>
            <a:ext cx="0" cy="5715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9396" name="Line 68"/>
          <p:cNvSpPr>
            <a:spLocks noChangeShapeType="1"/>
          </p:cNvSpPr>
          <p:nvPr/>
        </p:nvSpPr>
        <p:spPr bwMode="auto">
          <a:xfrm>
            <a:off x="9067800" y="1143000"/>
            <a:ext cx="0" cy="5715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32" name="Picture 12" descr="top bar swoosh revised"/>
          <p:cNvPicPr>
            <a:picLocks noChangeAspect="1" noChangeArrowheads="1"/>
          </p:cNvPicPr>
          <p:nvPr/>
        </p:nvPicPr>
        <p:blipFill>
          <a:blip r:embed="rId2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Picture 12" descr="top bar swoosh revised"/>
          <p:cNvPicPr>
            <a:picLocks noChangeAspect="1" noChangeArrowheads="1"/>
          </p:cNvPicPr>
          <p:nvPr/>
        </p:nvPicPr>
        <p:blipFill>
          <a:blip r:embed="rId2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Rounded Rectangle 33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5" name="Rounded Rectangle 34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16719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9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9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9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9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9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9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9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9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9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9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9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99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9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99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99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67" grpId="0"/>
      <p:bldP spid="99368" grpId="0"/>
      <p:bldP spid="99369" grpId="0"/>
      <p:bldP spid="99370" grpId="0"/>
      <p:bldP spid="99371" grpId="0"/>
      <p:bldP spid="99372" grpId="0"/>
      <p:bldP spid="99375" grpId="0"/>
      <p:bldP spid="99376" grpId="0"/>
      <p:bldP spid="99377" grpId="0"/>
      <p:bldP spid="99378" grpId="0"/>
      <p:bldP spid="99386" grpId="0" animBg="1"/>
      <p:bldP spid="99387" grpId="0"/>
      <p:bldP spid="99388" grpId="0" animBg="1"/>
      <p:bldP spid="99389" grpId="0"/>
      <p:bldP spid="9939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45"/>
          <p:cNvSpPr txBox="1">
            <a:spLocks noChangeArrowheads="1"/>
          </p:cNvSpPr>
          <p:nvPr/>
        </p:nvSpPr>
        <p:spPr bwMode="auto">
          <a:xfrm>
            <a:off x="51437" y="152400"/>
            <a:ext cx="8991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b="1" dirty="0" smtClean="0">
                <a:solidFill>
                  <a:srgbClr val="C00000"/>
                </a:solidFill>
              </a:rPr>
              <a:t>1.3. </a:t>
            </a:r>
            <a:r>
              <a:rPr lang="en-US" b="1" dirty="0" err="1" smtClean="0">
                <a:solidFill>
                  <a:srgbClr val="C00000"/>
                </a:solidFill>
              </a:rPr>
              <a:t>Một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số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muối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quan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trọng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của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natri</a:t>
            </a:r>
            <a:r>
              <a:rPr lang="en-US" b="1" dirty="0">
                <a:solidFill>
                  <a:srgbClr val="C00000"/>
                </a:solidFill>
              </a:rPr>
              <a:t>, </a:t>
            </a:r>
            <a:r>
              <a:rPr lang="en-US" b="1" dirty="0" err="1">
                <a:solidFill>
                  <a:srgbClr val="C00000"/>
                </a:solidFill>
              </a:rPr>
              <a:t>canxi</a:t>
            </a:r>
            <a:r>
              <a:rPr lang="en-US" b="1" dirty="0">
                <a:solidFill>
                  <a:srgbClr val="C00000"/>
                </a:solidFill>
              </a:rPr>
              <a:t>, </a:t>
            </a:r>
            <a:r>
              <a:rPr lang="en-US" b="1" dirty="0" err="1">
                <a:solidFill>
                  <a:srgbClr val="C00000"/>
                </a:solidFill>
              </a:rPr>
              <a:t>nhôm</a:t>
            </a:r>
            <a:r>
              <a:rPr lang="en-US" b="1" dirty="0">
                <a:solidFill>
                  <a:srgbClr val="C00000"/>
                </a:solidFill>
              </a:rPr>
              <a:t>:</a:t>
            </a:r>
          </a:p>
        </p:txBody>
      </p:sp>
      <p:sp>
        <p:nvSpPr>
          <p:cNvPr id="100398" name="Text Box 46"/>
          <p:cNvSpPr txBox="1">
            <a:spLocks noChangeArrowheads="1"/>
          </p:cNvSpPr>
          <p:nvPr/>
        </p:nvSpPr>
        <p:spPr bwMode="auto">
          <a:xfrm>
            <a:off x="533400" y="609600"/>
            <a:ext cx="5334000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FontTx/>
              <a:buChar char="-"/>
            </a:pPr>
            <a:r>
              <a:rPr lang="en-US" dirty="0" smtClean="0"/>
              <a:t> Na</a:t>
            </a:r>
            <a:r>
              <a:rPr lang="en-US" baseline="-25000" dirty="0" smtClean="0"/>
              <a:t>2</a:t>
            </a:r>
            <a:r>
              <a:rPr lang="en-US" dirty="0" smtClean="0"/>
              <a:t>CO</a:t>
            </a:r>
            <a:r>
              <a:rPr lang="en-US" baseline="-25000" dirty="0" smtClean="0"/>
              <a:t>3</a:t>
            </a:r>
            <a:r>
              <a:rPr lang="en-US" baseline="-25000" dirty="0"/>
              <a:t>,</a:t>
            </a:r>
            <a:r>
              <a:rPr lang="en-US" dirty="0"/>
              <a:t>,  NaHCO</a:t>
            </a:r>
            <a:r>
              <a:rPr lang="en-US" baseline="-25000" dirty="0"/>
              <a:t>3</a:t>
            </a:r>
            <a:r>
              <a:rPr lang="en-US" dirty="0"/>
              <a:t>, </a:t>
            </a:r>
            <a:r>
              <a:rPr lang="en-US" dirty="0" err="1"/>
              <a:t>NaCl</a:t>
            </a:r>
            <a:endParaRPr lang="en-US" dirty="0"/>
          </a:p>
          <a:p>
            <a:pPr>
              <a:spcBef>
                <a:spcPct val="50000"/>
              </a:spcBef>
              <a:buFontTx/>
              <a:buChar char="-"/>
            </a:pPr>
            <a:r>
              <a:rPr lang="en-US" dirty="0" smtClean="0"/>
              <a:t> CaCO</a:t>
            </a:r>
            <a:r>
              <a:rPr lang="en-US" baseline="-25000" dirty="0" smtClean="0"/>
              <a:t>3</a:t>
            </a:r>
            <a:r>
              <a:rPr lang="en-US" dirty="0"/>
              <a:t>, CaSO</a:t>
            </a:r>
            <a:r>
              <a:rPr lang="en-US" baseline="-25000" dirty="0"/>
              <a:t>4</a:t>
            </a:r>
            <a:endParaRPr lang="en-US" dirty="0"/>
          </a:p>
          <a:p>
            <a:pPr>
              <a:spcBef>
                <a:spcPct val="50000"/>
              </a:spcBef>
            </a:pPr>
            <a:r>
              <a:rPr lang="en-US" dirty="0"/>
              <a:t>- </a:t>
            </a:r>
            <a:r>
              <a:rPr lang="en-US" dirty="0" smtClean="0"/>
              <a:t> AlCl</a:t>
            </a:r>
            <a:r>
              <a:rPr lang="en-US" baseline="-25000" dirty="0" smtClean="0"/>
              <a:t>3</a:t>
            </a:r>
            <a:r>
              <a:rPr lang="en-US" dirty="0"/>
              <a:t>, Al</a:t>
            </a:r>
            <a:r>
              <a:rPr lang="en-US" baseline="-25000" dirty="0"/>
              <a:t>2</a:t>
            </a:r>
            <a:r>
              <a:rPr lang="en-US" dirty="0"/>
              <a:t>(SO</a:t>
            </a:r>
            <a:r>
              <a:rPr lang="en-US" baseline="-25000" dirty="0"/>
              <a:t>4</a:t>
            </a:r>
            <a:r>
              <a:rPr lang="en-US" dirty="0"/>
              <a:t>)</a:t>
            </a:r>
            <a:r>
              <a:rPr lang="en-US" baseline="-25000" dirty="0"/>
              <a:t>3</a:t>
            </a:r>
            <a:endParaRPr lang="en-US" dirty="0"/>
          </a:p>
        </p:txBody>
      </p:sp>
      <p:sp>
        <p:nvSpPr>
          <p:cNvPr id="7179" name="Text Box 54"/>
          <p:cNvSpPr txBox="1">
            <a:spLocks noChangeArrowheads="1"/>
          </p:cNvSpPr>
          <p:nvPr/>
        </p:nvSpPr>
        <p:spPr bwMode="auto">
          <a:xfrm>
            <a:off x="152400" y="5029200"/>
            <a:ext cx="8534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endParaRPr lang="en-US" sz="1800"/>
          </a:p>
        </p:txBody>
      </p:sp>
      <p:sp>
        <p:nvSpPr>
          <p:cNvPr id="17" name="TextBox 16"/>
          <p:cNvSpPr txBox="1"/>
          <p:nvPr/>
        </p:nvSpPr>
        <p:spPr>
          <a:xfrm>
            <a:off x="72219" y="2242227"/>
            <a:ext cx="8726837" cy="461665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1.4. </a:t>
            </a:r>
            <a:r>
              <a:rPr lang="en-US" sz="24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Điều</a:t>
            </a:r>
            <a:r>
              <a:rPr lang="en-US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chế</a:t>
            </a:r>
            <a:r>
              <a:rPr lang="en-US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: 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2362200" y="2162175"/>
            <a:ext cx="3865161" cy="561032"/>
            <a:chOff x="2574332" y="5500688"/>
            <a:chExt cx="3865161" cy="561032"/>
          </a:xfrm>
        </p:grpSpPr>
        <p:sp>
          <p:nvSpPr>
            <p:cNvPr id="19" name="Rectangle 13"/>
            <p:cNvSpPr>
              <a:spLocks noChangeArrowheads="1"/>
            </p:cNvSpPr>
            <p:nvPr/>
          </p:nvSpPr>
          <p:spPr bwMode="auto">
            <a:xfrm>
              <a:off x="2574332" y="5600055"/>
              <a:ext cx="3865161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 eaLnBrk="0" hangingPunct="0">
                <a:defRPr sz="3600">
                  <a:solidFill>
                    <a:schemeClr val="tx1"/>
                  </a:solidFill>
                  <a:latin typeface=".VnTime" panose="020B7200000000000000" pitchFamily="34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.VnTime" panose="020B7200000000000000" pitchFamily="34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.VnTime" panose="020B7200000000000000" pitchFamily="34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.VnTime" panose="020B7200000000000000" pitchFamily="34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.VnTime" panose="020B72000000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.VnTime" panose="020B72000000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.VnTime" panose="020B72000000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.VnTime" panose="020B72000000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.VnTime" panose="020B7200000000000000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2400" dirty="0">
                  <a:latin typeface="Arial" panose="020B0604020202020204" pitchFamily="34" charset="0"/>
                  <a:cs typeface="Arial" panose="020B0604020202020204" pitchFamily="34" charset="0"/>
                </a:rPr>
                <a:t>    2NaCl             2Na</a:t>
              </a:r>
              <a:r>
                <a:rPr lang="en-US" altLang="en-US" sz="2400" dirty="0">
                  <a:latin typeface="Arial" panose="020B0604020202020204" pitchFamily="34" charset="0"/>
                  <a:cs typeface="Arial" panose="020B0604020202020204" pitchFamily="34" charset="0"/>
                  <a:sym typeface=".VnTimeH" panose="020B7200000000000000" pitchFamily="34" charset="0"/>
                </a:rPr>
                <a:t> + Cl</a:t>
              </a:r>
              <a:r>
                <a:rPr lang="en-US" altLang="en-US" sz="2400" baseline="-25000" dirty="0">
                  <a:latin typeface="Arial" panose="020B0604020202020204" pitchFamily="34" charset="0"/>
                  <a:cs typeface="Arial" panose="020B0604020202020204" pitchFamily="34" charset="0"/>
                  <a:sym typeface=".VnTimeH" panose="020B7200000000000000" pitchFamily="34" charset="0"/>
                </a:rPr>
                <a:t>2 </a:t>
              </a:r>
              <a:endParaRPr lang="en-US" altLang="en-US" sz="2400" dirty="0">
                <a:latin typeface="Arial" panose="020B0604020202020204" pitchFamily="34" charset="0"/>
                <a:cs typeface="Arial" panose="020B0604020202020204" pitchFamily="34" charset="0"/>
                <a:sym typeface=".VnTimeH" panose="020B7200000000000000" pitchFamily="34" charset="0"/>
              </a:endParaRPr>
            </a:p>
          </p:txBody>
        </p:sp>
        <p:grpSp>
          <p:nvGrpSpPr>
            <p:cNvPr id="20" name="Group 19"/>
            <p:cNvGrpSpPr>
              <a:grpSpLocks/>
            </p:cNvGrpSpPr>
            <p:nvPr/>
          </p:nvGrpSpPr>
          <p:grpSpPr bwMode="auto">
            <a:xfrm>
              <a:off x="3911600" y="5500688"/>
              <a:ext cx="965200" cy="461962"/>
              <a:chOff x="2605" y="2783"/>
              <a:chExt cx="608" cy="291"/>
            </a:xfrm>
          </p:grpSpPr>
          <p:sp>
            <p:nvSpPr>
              <p:cNvPr id="21" name="Text Box 15"/>
              <p:cNvSpPr txBox="1">
                <a:spLocks noChangeArrowheads="1"/>
              </p:cNvSpPr>
              <p:nvPr/>
            </p:nvSpPr>
            <p:spPr bwMode="auto">
              <a:xfrm>
                <a:off x="2648" y="2783"/>
                <a:ext cx="533" cy="2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.VnTime" panose="020B7200000000000000" pitchFamily="34" charset="0"/>
                  </a:defRPr>
                </a:lvl1pPr>
                <a:lvl2pPr marL="742950" indent="-285750" eaLnBrk="0" hangingPunct="0">
                  <a:defRPr sz="3600">
                    <a:solidFill>
                      <a:schemeClr val="tx1"/>
                    </a:solidFill>
                    <a:latin typeface=".VnTime" panose="020B7200000000000000" pitchFamily="34" charset="0"/>
                  </a:defRPr>
                </a:lvl2pPr>
                <a:lvl3pPr marL="1143000" indent="-228600" eaLnBrk="0" hangingPunct="0">
                  <a:defRPr sz="3600">
                    <a:solidFill>
                      <a:schemeClr val="tx1"/>
                    </a:solidFill>
                    <a:latin typeface=".VnTime" panose="020B7200000000000000" pitchFamily="34" charset="0"/>
                  </a:defRPr>
                </a:lvl3pPr>
                <a:lvl4pPr marL="1600200" indent="-228600" eaLnBrk="0" hangingPunct="0">
                  <a:defRPr sz="3600">
                    <a:solidFill>
                      <a:schemeClr val="tx1"/>
                    </a:solidFill>
                    <a:latin typeface=".VnTime" panose="020B7200000000000000" pitchFamily="34" charset="0"/>
                  </a:defRPr>
                </a:lvl4pPr>
                <a:lvl5pPr marL="2057400" indent="-228600" eaLnBrk="0" hangingPunct="0">
                  <a:defRPr sz="3600">
                    <a:solidFill>
                      <a:schemeClr val="tx1"/>
                    </a:solidFill>
                    <a:latin typeface=".VnTime" panose="020B7200000000000000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ct val="5000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.VnTime" panose="020B7200000000000000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ct val="5000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.VnTime" panose="020B7200000000000000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ct val="5000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.VnTime" panose="020B7200000000000000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ct val="5000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.VnTime" panose="020B7200000000000000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</a:pPr>
                <a:r>
                  <a:rPr lang="en-US" altLang="en-US" sz="2400">
                    <a:latin typeface="Arial" panose="020B0604020202020204" pitchFamily="34" charset="0"/>
                    <a:cs typeface="Arial" panose="020B0604020202020204" pitchFamily="34" charset="0"/>
                  </a:rPr>
                  <a:t>đpnc</a:t>
                </a:r>
              </a:p>
            </p:txBody>
          </p:sp>
          <p:sp>
            <p:nvSpPr>
              <p:cNvPr id="22" name="Line 16"/>
              <p:cNvSpPr>
                <a:spLocks noChangeShapeType="1"/>
              </p:cNvSpPr>
              <p:nvPr/>
            </p:nvSpPr>
            <p:spPr bwMode="auto">
              <a:xfrm>
                <a:off x="2605" y="3059"/>
                <a:ext cx="608" cy="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>
                <a:spAutoFit/>
              </a:bodyPr>
              <a:lstStyle/>
              <a:p>
                <a:endParaRPr lang="en-US" sz="2400"/>
              </a:p>
            </p:txBody>
          </p:sp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2599444" y="2723207"/>
                <a:ext cx="3390672" cy="60317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400" dirty="0">
                    <a:latin typeface="Arial" pitchFamily="34" charset="0"/>
                    <a:cs typeface="Arial" pitchFamily="34" charset="0"/>
                  </a:rPr>
                  <a:t> CaCl</a:t>
                </a:r>
                <a:r>
                  <a:rPr lang="en-US" sz="2400" baseline="-25000" dirty="0"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en-US" sz="2400" dirty="0">
                    <a:latin typeface="Arial" pitchFamily="34" charset="0"/>
                    <a:cs typeface="Arial" pitchFamily="34" charset="0"/>
                  </a:rPr>
                  <a:t>   </a:t>
                </a:r>
                <a14:m>
                  <m:oMath xmlns:m="http://schemas.openxmlformats.org/officeDocument/2006/math">
                    <m:groupChr>
                      <m:groupChrPr>
                        <m:chr m:val="→"/>
                        <m:vertJc m:val="bot"/>
                        <m:ctrlPr>
                          <a:rPr lang="en-US" sz="2400" i="1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en-US" sz="24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đ</m:t>
                        </m:r>
                        <m:r>
                          <m:rPr>
                            <m:sty m:val="p"/>
                          </m:rPr>
                          <a:rPr lang="en-US" sz="24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pnc</m:t>
                        </m:r>
                      </m:e>
                    </m:groupChr>
                  </m:oMath>
                </a14:m>
                <a:r>
                  <a:rPr lang="en-US" sz="2400" baseline="-250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400" dirty="0">
                    <a:latin typeface="Arial" pitchFamily="34" charset="0"/>
                    <a:cs typeface="Arial" pitchFamily="34" charset="0"/>
                  </a:rPr>
                  <a:t> Ca  +  Cl</a:t>
                </a:r>
                <a:r>
                  <a:rPr lang="en-US" sz="2400" baseline="-25000" dirty="0"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en-US" sz="2400" dirty="0">
                    <a:latin typeface="Arial" pitchFamily="34" charset="0"/>
                    <a:cs typeface="Arial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99444" y="2723207"/>
                <a:ext cx="3390672" cy="603178"/>
              </a:xfrm>
              <a:prstGeom prst="rect">
                <a:avLst/>
              </a:prstGeom>
              <a:blipFill rotWithShape="1">
                <a:blip r:embed="rId2"/>
                <a:stretch>
                  <a:fillRect l="-180" b="-2323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/>
          <p:cNvSpPr/>
          <p:nvPr/>
        </p:nvSpPr>
        <p:spPr>
          <a:xfrm>
            <a:off x="419100" y="5543286"/>
            <a:ext cx="6934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400" b="1" dirty="0">
                <a:latin typeface="Arial" pitchFamily="34" charset="0"/>
                <a:cs typeface="Arial" pitchFamily="34" charset="0"/>
              </a:rPr>
              <a:t>Tác dụng với dung dịch kiềm</a:t>
            </a:r>
          </a:p>
          <a:p>
            <a:r>
              <a:rPr lang="vi-VN" sz="2400" dirty="0">
                <a:latin typeface="Arial" pitchFamily="34" charset="0"/>
                <a:cs typeface="Arial" pitchFamily="34" charset="0"/>
              </a:rPr>
              <a:t>	</a:t>
            </a:r>
            <a:r>
              <a:rPr lang="vi-VN" sz="2400" dirty="0" smtClean="0">
                <a:latin typeface="Arial" pitchFamily="34" charset="0"/>
                <a:cs typeface="Arial" pitchFamily="34" charset="0"/>
              </a:rPr>
              <a:t>Al </a:t>
            </a:r>
            <a:r>
              <a:rPr lang="vi-VN" sz="2400" dirty="0">
                <a:latin typeface="Arial" pitchFamily="34" charset="0"/>
                <a:cs typeface="Arial" pitchFamily="34" charset="0"/>
              </a:rPr>
              <a:t>+ NaOH + H</a:t>
            </a:r>
            <a:r>
              <a:rPr lang="vi-VN" sz="2400" baseline="-25000" dirty="0">
                <a:latin typeface="Arial" pitchFamily="34" charset="0"/>
                <a:cs typeface="Arial" pitchFamily="34" charset="0"/>
              </a:rPr>
              <a:t>2</a:t>
            </a:r>
            <a:r>
              <a:rPr lang="vi-VN" sz="2400" dirty="0">
                <a:latin typeface="Arial" pitchFamily="34" charset="0"/>
                <a:cs typeface="Arial" pitchFamily="34" charset="0"/>
              </a:rPr>
              <a:t>O → NaAlO</a:t>
            </a:r>
            <a:r>
              <a:rPr lang="vi-VN" sz="2400" baseline="-25000" dirty="0">
                <a:latin typeface="Arial" pitchFamily="34" charset="0"/>
                <a:cs typeface="Arial" pitchFamily="34" charset="0"/>
              </a:rPr>
              <a:t>2</a:t>
            </a:r>
            <a:r>
              <a:rPr lang="vi-VN" sz="2400" dirty="0">
                <a:latin typeface="Arial" pitchFamily="34" charset="0"/>
                <a:cs typeface="Arial" pitchFamily="34" charset="0"/>
              </a:rPr>
              <a:t> + 3/2H</a:t>
            </a:r>
            <a:r>
              <a:rPr lang="vi-VN" sz="2400" baseline="-25000" dirty="0">
                <a:latin typeface="Arial" pitchFamily="34" charset="0"/>
                <a:cs typeface="Arial" pitchFamily="34" charset="0"/>
              </a:rPr>
              <a:t>2</a:t>
            </a:r>
            <a:r>
              <a:rPr lang="vi-VN" sz="2400" baseline="30000" dirty="0">
                <a:latin typeface="Arial" pitchFamily="34" charset="0"/>
                <a:cs typeface="Arial" pitchFamily="34" charset="0"/>
              </a:rPr>
              <a:t>↑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2496644" y="3248298"/>
                <a:ext cx="3877985" cy="60317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400" dirty="0" smtClean="0">
                    <a:latin typeface="Arial" pitchFamily="34" charset="0"/>
                    <a:cs typeface="Arial" pitchFamily="34" charset="0"/>
                  </a:rPr>
                  <a:t> Al</a:t>
                </a:r>
                <a:r>
                  <a:rPr lang="en-US" sz="2400" baseline="-25000" dirty="0"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en-US" sz="2400" dirty="0">
                    <a:latin typeface="Arial" pitchFamily="34" charset="0"/>
                    <a:cs typeface="Arial" pitchFamily="34" charset="0"/>
                  </a:rPr>
                  <a:t>O</a:t>
                </a:r>
                <a:r>
                  <a:rPr lang="en-US" sz="2400" baseline="-25000" dirty="0">
                    <a:latin typeface="Arial" pitchFamily="34" charset="0"/>
                    <a:cs typeface="Arial" pitchFamily="34" charset="0"/>
                  </a:rPr>
                  <a:t>3</a:t>
                </a:r>
                <a:r>
                  <a:rPr lang="en-US" sz="2400" dirty="0">
                    <a:latin typeface="Arial" pitchFamily="34" charset="0"/>
                    <a:cs typeface="Arial" pitchFamily="34" charset="0"/>
                  </a:rPr>
                  <a:t>   </a:t>
                </a:r>
                <a14:m>
                  <m:oMath xmlns:m="http://schemas.openxmlformats.org/officeDocument/2006/math">
                    <m:groupChr>
                      <m:groupChrPr>
                        <m:chr m:val="→"/>
                        <m:vertJc m:val="bot"/>
                        <m:ctrlPr>
                          <a:rPr lang="en-US" sz="2400" i="1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en-US" sz="24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đ</m:t>
                        </m:r>
                        <m:r>
                          <m:rPr>
                            <m:sty m:val="p"/>
                          </m:rPr>
                          <a:rPr lang="en-US" sz="24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pnc</m:t>
                        </m:r>
                      </m:e>
                    </m:groupChr>
                  </m:oMath>
                </a14:m>
                <a:r>
                  <a:rPr lang="en-US" sz="2400" baseline="-250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400" dirty="0">
                    <a:latin typeface="Arial" pitchFamily="34" charset="0"/>
                    <a:cs typeface="Arial" pitchFamily="34" charset="0"/>
                  </a:rPr>
                  <a:t> 2Al  +  3/2O</a:t>
                </a:r>
                <a:r>
                  <a:rPr lang="en-US" sz="2400" baseline="-25000" dirty="0"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en-US" sz="2400" dirty="0">
                    <a:latin typeface="Arial" pitchFamily="34" charset="0"/>
                    <a:cs typeface="Arial" pitchFamily="34" charset="0"/>
                  </a:rPr>
                  <a:t> 	</a:t>
                </a: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96644" y="3248298"/>
                <a:ext cx="3877985" cy="603178"/>
              </a:xfrm>
              <a:prstGeom prst="rect">
                <a:avLst/>
              </a:prstGeom>
              <a:blipFill rotWithShape="1">
                <a:blip r:embed="rId3"/>
                <a:stretch>
                  <a:fillRect l="-786" b="-2323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342900" y="3851476"/>
                <a:ext cx="7010400" cy="16918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vi-VN" sz="2400" b="1" dirty="0">
                    <a:latin typeface="Arial" pitchFamily="34" charset="0"/>
                    <a:cs typeface="Arial" pitchFamily="34" charset="0"/>
                  </a:rPr>
                  <a:t>Tác dụng với oxit kim loại</a:t>
                </a:r>
              </a:p>
              <a:p>
                <a:r>
                  <a:rPr lang="vi-VN" sz="2400" dirty="0">
                    <a:latin typeface="Arial" pitchFamily="34" charset="0"/>
                    <a:cs typeface="Arial" pitchFamily="34" charset="0"/>
                  </a:rPr>
                  <a:t>		2Al + Fe</a:t>
                </a:r>
                <a:r>
                  <a:rPr lang="vi-VN" sz="2400" baseline="-25000" dirty="0"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vi-VN" sz="2400" dirty="0">
                    <a:latin typeface="Arial" pitchFamily="34" charset="0"/>
                    <a:cs typeface="Arial" pitchFamily="34" charset="0"/>
                  </a:rPr>
                  <a:t>O</a:t>
                </a:r>
                <a:r>
                  <a:rPr lang="vi-VN" sz="2400" baseline="-25000" dirty="0">
                    <a:latin typeface="Arial" pitchFamily="34" charset="0"/>
                    <a:cs typeface="Arial" pitchFamily="34" charset="0"/>
                  </a:rPr>
                  <a:t>3</a:t>
                </a:r>
                <a:r>
                  <a:rPr lang="en-US" sz="2400" dirty="0">
                    <a:latin typeface="Arial" pitchFamily="34" charset="0"/>
                    <a:cs typeface="Arial" pitchFamily="34" charset="0"/>
                  </a:rPr>
                  <a:t> </a:t>
                </a:r>
                <a14:m>
                  <m:oMath xmlns:m="http://schemas.openxmlformats.org/officeDocument/2006/math">
                    <m:groupChr>
                      <m:groupChrPr>
                        <m:chr m:val="→"/>
                        <m:vertJc m:val="bot"/>
                        <m:ctrlPr>
                          <a:rPr lang="en-US" sz="2400" i="1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𝑡</m:t>
                        </m:r>
                        <m:r>
                          <a:rPr lang="en-US" sz="2400" i="1" baseline="300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𝑜</m:t>
                        </m:r>
                      </m:e>
                    </m:groupChr>
                  </m:oMath>
                </a14:m>
                <a:r>
                  <a:rPr lang="vi-VN" sz="2400" dirty="0">
                    <a:latin typeface="Arial" pitchFamily="34" charset="0"/>
                    <a:cs typeface="Arial" pitchFamily="34" charset="0"/>
                  </a:rPr>
                  <a:t>   Al</a:t>
                </a:r>
                <a:r>
                  <a:rPr lang="vi-VN" sz="2400" baseline="-25000" dirty="0"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vi-VN" sz="2400" dirty="0">
                    <a:latin typeface="Arial" pitchFamily="34" charset="0"/>
                    <a:cs typeface="Arial" pitchFamily="34" charset="0"/>
                  </a:rPr>
                  <a:t>O</a:t>
                </a:r>
                <a:r>
                  <a:rPr lang="vi-VN" sz="2400" baseline="-25000" dirty="0">
                    <a:latin typeface="Arial" pitchFamily="34" charset="0"/>
                    <a:cs typeface="Arial" pitchFamily="34" charset="0"/>
                  </a:rPr>
                  <a:t>3</a:t>
                </a:r>
                <a:r>
                  <a:rPr lang="vi-VN" sz="2400" dirty="0">
                    <a:latin typeface="Arial" pitchFamily="34" charset="0"/>
                    <a:cs typeface="Arial" pitchFamily="34" charset="0"/>
                  </a:rPr>
                  <a:t> + 2Fe </a:t>
                </a:r>
                <a:endParaRPr lang="en-US" sz="2400" dirty="0">
                  <a:latin typeface="Arial" pitchFamily="34" charset="0"/>
                  <a:cs typeface="Arial" pitchFamily="34" charset="0"/>
                </a:endParaRPr>
              </a:p>
              <a:p>
                <a:r>
                  <a:rPr lang="vi-VN" sz="2400" b="1" dirty="0" smtClean="0">
                    <a:latin typeface="Arial" pitchFamily="34" charset="0"/>
                    <a:cs typeface="Arial" pitchFamily="34" charset="0"/>
                  </a:rPr>
                  <a:t>Tác </a:t>
                </a:r>
                <a:r>
                  <a:rPr lang="vi-VN" sz="2400" b="1" dirty="0">
                    <a:latin typeface="Arial" pitchFamily="34" charset="0"/>
                    <a:cs typeface="Arial" pitchFamily="34" charset="0"/>
                  </a:rPr>
                  <a:t>dụng với nước</a:t>
                </a:r>
              </a:p>
              <a:p>
                <a:r>
                  <a:rPr lang="vi-VN" sz="2400" dirty="0">
                    <a:latin typeface="Arial" pitchFamily="34" charset="0"/>
                    <a:cs typeface="Arial" pitchFamily="34" charset="0"/>
                  </a:rPr>
                  <a:t>		2Al + 6H</a:t>
                </a:r>
                <a:r>
                  <a:rPr lang="vi-VN" sz="2400" baseline="-25000" dirty="0"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vi-VN" sz="2400" dirty="0">
                    <a:latin typeface="Arial" pitchFamily="34" charset="0"/>
                    <a:cs typeface="Arial" pitchFamily="34" charset="0"/>
                  </a:rPr>
                  <a:t>O →</a:t>
                </a:r>
                <a:r>
                  <a:rPr lang="en-US" sz="24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vi-VN" sz="2400" dirty="0">
                    <a:latin typeface="Arial" pitchFamily="34" charset="0"/>
                    <a:cs typeface="Arial" pitchFamily="34" charset="0"/>
                  </a:rPr>
                  <a:t>2Al(OH)</a:t>
                </a:r>
                <a:r>
                  <a:rPr lang="vi-VN" sz="2400" baseline="-25000" dirty="0">
                    <a:latin typeface="Arial" pitchFamily="34" charset="0"/>
                    <a:cs typeface="Arial" pitchFamily="34" charset="0"/>
                  </a:rPr>
                  <a:t>3</a:t>
                </a:r>
                <a:r>
                  <a:rPr lang="vi-VN" sz="2400" dirty="0">
                    <a:latin typeface="Arial" pitchFamily="34" charset="0"/>
                    <a:cs typeface="Arial" pitchFamily="34" charset="0"/>
                  </a:rPr>
                  <a:t> + 3H</a:t>
                </a:r>
                <a:r>
                  <a:rPr lang="vi-VN" sz="2400" baseline="-25000" dirty="0"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vi-VN" sz="2400" baseline="30000" dirty="0">
                    <a:latin typeface="Arial" pitchFamily="34" charset="0"/>
                    <a:cs typeface="Arial" pitchFamily="34" charset="0"/>
                  </a:rPr>
                  <a:t>↑</a:t>
                </a:r>
                <a:endParaRPr lang="en-US" sz="2400" baseline="300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2900" y="3851476"/>
                <a:ext cx="7010400" cy="1691810"/>
              </a:xfrm>
              <a:prstGeom prst="rect">
                <a:avLst/>
              </a:prstGeom>
              <a:blipFill rotWithShape="1">
                <a:blip r:embed="rId4"/>
                <a:stretch>
                  <a:fillRect l="-1304" t="-2527" b="-758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7" name="Picture 27" descr="Hoja Carta2">
            <a:extLst>
              <a:ext uri="{FF2B5EF4-FFF2-40B4-BE49-F238E27FC236}">
                <a16:creationId xmlns="" xmlns:a16="http://schemas.microsoft.com/office/drawing/2014/main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80204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0039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98" grpId="0"/>
      <p:bldP spid="17" grpId="0" animBg="1"/>
      <p:bldP spid="2" grpId="0"/>
      <p:bldP spid="3" grpId="0"/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Rectangle 4"/>
          <p:cNvSpPr>
            <a:spLocks noGrp="1" noChangeArrowheads="1"/>
          </p:cNvSpPr>
          <p:nvPr>
            <p:ph type="title"/>
          </p:nvPr>
        </p:nvSpPr>
        <p:spPr>
          <a:xfrm>
            <a:off x="27709" y="549274"/>
            <a:ext cx="2667000" cy="685800"/>
          </a:xfrm>
        </p:spPr>
        <p:txBody>
          <a:bodyPr/>
          <a:lstStyle/>
          <a:p>
            <a:pPr algn="l" eaLnBrk="1" hangingPunct="1">
              <a:defRPr/>
            </a:pPr>
            <a:r>
              <a:rPr lang="en-US" sz="3000" b="1" i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1.5. </a:t>
            </a:r>
            <a:r>
              <a:rPr lang="en-US" sz="3000" b="1" i="1" u="sng" dirty="0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Nước</a:t>
            </a:r>
            <a:r>
              <a:rPr lang="en-US" sz="3000" b="1" i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</a:t>
            </a:r>
            <a:r>
              <a:rPr lang="en-US" sz="3000" b="1" i="1" u="sng" dirty="0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cứng</a:t>
            </a:r>
            <a:endParaRPr lang="en-US" sz="3000" b="1" i="1" u="sng" dirty="0" smtClean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graphicFrame>
        <p:nvGraphicFramePr>
          <p:cNvPr id="23599" name="Group 4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98757032"/>
              </p:ext>
            </p:extLst>
          </p:nvPr>
        </p:nvGraphicFramePr>
        <p:xfrm>
          <a:off x="27709" y="1311274"/>
          <a:ext cx="9144000" cy="3505200"/>
        </p:xfrm>
        <a:graphic>
          <a:graphicData uri="http://schemas.openxmlformats.org/drawingml/2006/table">
            <a:tbl>
              <a:tblPr/>
              <a:tblGrid>
                <a:gridCol w="1981200"/>
                <a:gridCol w="2244725"/>
                <a:gridCol w="1998663"/>
                <a:gridCol w="2919412"/>
              </a:tblGrid>
              <a:tr h="1752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6600C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1B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6600C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1B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6600C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1B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6600C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1B5"/>
                    </a:solidFill>
                  </a:tcPr>
                </a:tc>
              </a:tr>
              <a:tr h="1752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3000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sphere">
                      <a:fgClr>
                        <a:srgbClr val="FCF2DC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   </a:t>
                      </a:r>
                      <a:endParaRPr kumimoji="0" lang="en-US" sz="2800" b="0" i="0" u="none" strike="noStrike" cap="none" normalizeH="0" baseline="3000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sphere">
                      <a:fgClr>
                        <a:srgbClr val="FCF2DC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  <a:endParaRPr kumimoji="0" lang="en-US" sz="2800" b="0" i="0" u="none" strike="noStrike" cap="none" normalizeH="0" baseline="3000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sphere">
                      <a:fgClr>
                        <a:srgbClr val="FCF2DC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sphere">
                      <a:fgClr>
                        <a:srgbClr val="FCF2DC"/>
                      </a:fgClr>
                      <a:bgClr>
                        <a:schemeClr val="bg1"/>
                      </a:bgClr>
                    </a:pattFill>
                  </a:tcPr>
                </a:tc>
              </a:tr>
            </a:tbl>
          </a:graphicData>
        </a:graphic>
      </p:graphicFrame>
      <p:sp>
        <p:nvSpPr>
          <p:cNvPr id="23576" name="Text Box 24"/>
          <p:cNvSpPr txBox="1">
            <a:spLocks noChangeArrowheads="1"/>
          </p:cNvSpPr>
          <p:nvPr/>
        </p:nvSpPr>
        <p:spPr bwMode="auto">
          <a:xfrm>
            <a:off x="-56327" y="3100010"/>
            <a:ext cx="2253182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20000"/>
              </a:spcBef>
              <a:spcAft>
                <a:spcPct val="0"/>
              </a:spcAft>
            </a:pPr>
            <a:r>
              <a:rPr lang="en-US" sz="3000" b="1" dirty="0" err="1" smtClean="0">
                <a:solidFill>
                  <a:srgbClr val="000000"/>
                </a:solidFill>
                <a:latin typeface="Times New Roman" pitchFamily="18" charset="0"/>
              </a:rPr>
              <a:t>Chứa</a:t>
            </a:r>
            <a:r>
              <a:rPr lang="en-US" sz="3000" b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3000" b="1" dirty="0" err="1" smtClean="0">
                <a:solidFill>
                  <a:srgbClr val="000000"/>
                </a:solidFill>
                <a:latin typeface="Times New Roman" pitchFamily="18" charset="0"/>
              </a:rPr>
              <a:t>nhiều</a:t>
            </a:r>
            <a:r>
              <a:rPr lang="en-US" sz="3000" b="1" dirty="0" smtClean="0">
                <a:solidFill>
                  <a:srgbClr val="000000"/>
                </a:solidFill>
                <a:latin typeface="Times New Roman" pitchFamily="18" charset="0"/>
              </a:rPr>
              <a:t>                          ion</a:t>
            </a:r>
          </a:p>
          <a:p>
            <a:pPr eaLnBrk="1" fontAlgn="base" hangingPunct="1">
              <a:spcBef>
                <a:spcPct val="20000"/>
              </a:spcBef>
              <a:spcAft>
                <a:spcPct val="0"/>
              </a:spcAft>
            </a:pPr>
            <a:r>
              <a:rPr lang="en-US" sz="3000" b="1" dirty="0" smtClean="0">
                <a:solidFill>
                  <a:srgbClr val="000000"/>
                </a:solidFill>
                <a:latin typeface="Times New Roman" pitchFamily="18" charset="0"/>
              </a:rPr>
              <a:t>Ca</a:t>
            </a:r>
            <a:r>
              <a:rPr lang="en-US" sz="3000" b="1" baseline="30000" dirty="0" smtClean="0">
                <a:solidFill>
                  <a:srgbClr val="000000"/>
                </a:solidFill>
                <a:latin typeface="Times New Roman" pitchFamily="18" charset="0"/>
              </a:rPr>
              <a:t>2+</a:t>
            </a:r>
            <a:r>
              <a:rPr lang="en-US" sz="3000" b="1" dirty="0" smtClean="0">
                <a:solidFill>
                  <a:srgbClr val="000000"/>
                </a:solidFill>
                <a:latin typeface="Times New Roman" pitchFamily="18" charset="0"/>
              </a:rPr>
              <a:t>&amp;Mg </a:t>
            </a:r>
            <a:r>
              <a:rPr lang="en-US" sz="3000" b="1" baseline="30000" dirty="0" smtClean="0">
                <a:solidFill>
                  <a:srgbClr val="000000"/>
                </a:solidFill>
                <a:latin typeface="Times New Roman" pitchFamily="18" charset="0"/>
              </a:rPr>
              <a:t>2+</a:t>
            </a:r>
            <a:endParaRPr lang="en-US" sz="3000" b="1" dirty="0" smtClean="0">
              <a:solidFill>
                <a:srgbClr val="000000"/>
              </a:solidFill>
            </a:endParaRPr>
          </a:p>
        </p:txBody>
      </p:sp>
      <p:sp>
        <p:nvSpPr>
          <p:cNvPr id="23577" name="Text Box 25"/>
          <p:cNvSpPr txBox="1">
            <a:spLocks noChangeArrowheads="1"/>
          </p:cNvSpPr>
          <p:nvPr/>
        </p:nvSpPr>
        <p:spPr bwMode="auto">
          <a:xfrm>
            <a:off x="2057400" y="3106593"/>
            <a:ext cx="2286000" cy="109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20000"/>
              </a:spcBef>
              <a:spcAft>
                <a:spcPct val="0"/>
              </a:spcAft>
            </a:pPr>
            <a:r>
              <a:rPr lang="en-US" sz="3000" b="1" smtClean="0">
                <a:solidFill>
                  <a:srgbClr val="000000"/>
                </a:solidFill>
                <a:latin typeface="Times New Roman" pitchFamily="18" charset="0"/>
              </a:rPr>
              <a:t>ion</a:t>
            </a:r>
          </a:p>
          <a:p>
            <a:pPr algn="ctr" eaLnBrk="1" fontAlgn="base" hangingPunct="1">
              <a:spcBef>
                <a:spcPct val="20000"/>
              </a:spcBef>
              <a:spcAft>
                <a:spcPct val="0"/>
              </a:spcAft>
            </a:pPr>
            <a:r>
              <a:rPr lang="en-US" sz="3000" b="1" smtClean="0">
                <a:solidFill>
                  <a:srgbClr val="000000"/>
                </a:solidFill>
                <a:latin typeface="Times New Roman" pitchFamily="18" charset="0"/>
              </a:rPr>
              <a:t>HCO</a:t>
            </a:r>
            <a:r>
              <a:rPr lang="en-US" sz="3000" b="1" baseline="-25000" smtClean="0">
                <a:solidFill>
                  <a:srgbClr val="000000"/>
                </a:solidFill>
                <a:latin typeface="Times New Roman" pitchFamily="18" charset="0"/>
              </a:rPr>
              <a:t>3</a:t>
            </a:r>
            <a:r>
              <a:rPr lang="en-US" sz="3000" b="1" baseline="30000" smtClean="0">
                <a:solidFill>
                  <a:srgbClr val="000000"/>
                </a:solidFill>
                <a:latin typeface="Times New Roman" pitchFamily="18" charset="0"/>
              </a:rPr>
              <a:t>-</a:t>
            </a:r>
            <a:endParaRPr lang="en-US" sz="3000" b="1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3578" name="Text Box 26"/>
          <p:cNvSpPr txBox="1">
            <a:spLocks noChangeArrowheads="1"/>
          </p:cNvSpPr>
          <p:nvPr/>
        </p:nvSpPr>
        <p:spPr bwMode="auto">
          <a:xfrm>
            <a:off x="4343400" y="3074843"/>
            <a:ext cx="1828800" cy="109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20000"/>
              </a:spcBef>
              <a:spcAft>
                <a:spcPct val="0"/>
              </a:spcAft>
            </a:pPr>
            <a:r>
              <a:rPr lang="en-US" sz="3000" b="1" smtClean="0">
                <a:solidFill>
                  <a:srgbClr val="000000"/>
                </a:solidFill>
                <a:latin typeface="Times New Roman" pitchFamily="18" charset="0"/>
              </a:rPr>
              <a:t>ion</a:t>
            </a:r>
          </a:p>
          <a:p>
            <a:pPr algn="ctr" eaLnBrk="1" fontAlgn="base" hangingPunct="1">
              <a:spcBef>
                <a:spcPct val="20000"/>
              </a:spcBef>
              <a:spcAft>
                <a:spcPct val="0"/>
              </a:spcAft>
            </a:pPr>
            <a:r>
              <a:rPr lang="en-US" sz="3000" b="1" smtClean="0">
                <a:solidFill>
                  <a:srgbClr val="000000"/>
                </a:solidFill>
                <a:latin typeface="Times New Roman" pitchFamily="18" charset="0"/>
              </a:rPr>
              <a:t>Cl</a:t>
            </a:r>
            <a:r>
              <a:rPr lang="en-US" sz="3000" b="1" baseline="30000" smtClean="0">
                <a:solidFill>
                  <a:srgbClr val="000000"/>
                </a:solidFill>
                <a:latin typeface="Times New Roman" pitchFamily="18" charset="0"/>
              </a:rPr>
              <a:t>-</a:t>
            </a:r>
            <a:r>
              <a:rPr lang="en-US" sz="3000" b="1" smtClean="0">
                <a:solidFill>
                  <a:srgbClr val="000000"/>
                </a:solidFill>
                <a:latin typeface="Times New Roman" pitchFamily="18" charset="0"/>
              </a:rPr>
              <a:t> , SO</a:t>
            </a:r>
            <a:r>
              <a:rPr lang="en-US" sz="3000" b="1" baseline="-25000" smtClean="0">
                <a:solidFill>
                  <a:srgbClr val="000000"/>
                </a:solidFill>
                <a:latin typeface="Times New Roman" pitchFamily="18" charset="0"/>
              </a:rPr>
              <a:t>4</a:t>
            </a:r>
            <a:r>
              <a:rPr lang="en-US" sz="3000" b="1" baseline="30000" smtClean="0">
                <a:solidFill>
                  <a:srgbClr val="000000"/>
                </a:solidFill>
                <a:latin typeface="Times New Roman" pitchFamily="18" charset="0"/>
              </a:rPr>
              <a:t>2-</a:t>
            </a:r>
            <a:endParaRPr lang="en-US" sz="3000" b="1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3579" name="Text Box 27"/>
          <p:cNvSpPr txBox="1">
            <a:spLocks noChangeArrowheads="1"/>
          </p:cNvSpPr>
          <p:nvPr/>
        </p:nvSpPr>
        <p:spPr bwMode="auto">
          <a:xfrm>
            <a:off x="6248400" y="3106593"/>
            <a:ext cx="2971800" cy="109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20000"/>
              </a:spcBef>
              <a:spcAft>
                <a:spcPct val="0"/>
              </a:spcAft>
            </a:pPr>
            <a:r>
              <a:rPr lang="en-US" sz="3000" b="1" smtClean="0">
                <a:solidFill>
                  <a:srgbClr val="000000"/>
                </a:solidFill>
                <a:latin typeface="Times New Roman" pitchFamily="18" charset="0"/>
              </a:rPr>
              <a:t>  ion</a:t>
            </a:r>
          </a:p>
          <a:p>
            <a:pPr algn="ctr" eaLnBrk="1" fontAlgn="base" hangingPunct="1">
              <a:spcBef>
                <a:spcPct val="20000"/>
              </a:spcBef>
              <a:spcAft>
                <a:spcPct val="0"/>
              </a:spcAft>
            </a:pPr>
            <a:r>
              <a:rPr lang="en-US" sz="3000" b="1" smtClean="0">
                <a:solidFill>
                  <a:srgbClr val="000000"/>
                </a:solidFill>
                <a:latin typeface="Times New Roman" pitchFamily="18" charset="0"/>
              </a:rPr>
              <a:t>Cl</a:t>
            </a:r>
            <a:r>
              <a:rPr lang="en-US" sz="3000" b="1" baseline="30000" smtClean="0">
                <a:solidFill>
                  <a:srgbClr val="000000"/>
                </a:solidFill>
                <a:latin typeface="Times New Roman" pitchFamily="18" charset="0"/>
              </a:rPr>
              <a:t>-</a:t>
            </a:r>
            <a:r>
              <a:rPr lang="en-US" sz="3000" b="1" smtClean="0">
                <a:solidFill>
                  <a:srgbClr val="000000"/>
                </a:solidFill>
                <a:latin typeface="Times New Roman" pitchFamily="18" charset="0"/>
              </a:rPr>
              <a:t>, SO</a:t>
            </a:r>
            <a:r>
              <a:rPr lang="en-US" sz="3000" b="1" baseline="-25000" smtClean="0">
                <a:solidFill>
                  <a:srgbClr val="000000"/>
                </a:solidFill>
                <a:latin typeface="Times New Roman" pitchFamily="18" charset="0"/>
              </a:rPr>
              <a:t>4</a:t>
            </a:r>
            <a:r>
              <a:rPr lang="en-US" sz="3000" b="1" baseline="30000" smtClean="0">
                <a:solidFill>
                  <a:srgbClr val="000000"/>
                </a:solidFill>
                <a:latin typeface="Times New Roman" pitchFamily="18" charset="0"/>
              </a:rPr>
              <a:t>2-</a:t>
            </a:r>
            <a:r>
              <a:rPr lang="en-US" sz="3000" b="1" smtClean="0">
                <a:solidFill>
                  <a:srgbClr val="000000"/>
                </a:solidFill>
                <a:latin typeface="Times New Roman" pitchFamily="18" charset="0"/>
              </a:rPr>
              <a:t> ,HCO</a:t>
            </a:r>
            <a:r>
              <a:rPr lang="en-US" sz="3000" b="1" baseline="-25000" smtClean="0">
                <a:solidFill>
                  <a:srgbClr val="000000"/>
                </a:solidFill>
                <a:latin typeface="Times New Roman" pitchFamily="18" charset="0"/>
              </a:rPr>
              <a:t>3</a:t>
            </a:r>
            <a:r>
              <a:rPr lang="en-US" sz="3000" b="1" baseline="30000" smtClean="0">
                <a:solidFill>
                  <a:srgbClr val="000000"/>
                </a:solidFill>
                <a:latin typeface="Times New Roman" pitchFamily="18" charset="0"/>
              </a:rPr>
              <a:t>-</a:t>
            </a:r>
            <a:r>
              <a:rPr lang="en-US" sz="3000" b="1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</a:p>
        </p:txBody>
      </p:sp>
      <p:sp>
        <p:nvSpPr>
          <p:cNvPr id="23586" name="Text Box 34"/>
          <p:cNvSpPr txBox="1">
            <a:spLocks noChangeArrowheads="1"/>
          </p:cNvSpPr>
          <p:nvPr/>
        </p:nvSpPr>
        <p:spPr bwMode="auto">
          <a:xfrm>
            <a:off x="1946564" y="1466056"/>
            <a:ext cx="243840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2800" b="1" dirty="0" err="1" smtClean="0">
                <a:solidFill>
                  <a:srgbClr val="6600CC"/>
                </a:solidFill>
                <a:latin typeface="Times New Roman" pitchFamily="18" charset="0"/>
              </a:rPr>
              <a:t>Nước</a:t>
            </a:r>
            <a:r>
              <a:rPr lang="en-US" sz="2800" b="1" dirty="0" smtClean="0">
                <a:solidFill>
                  <a:srgbClr val="6600CC"/>
                </a:solidFill>
                <a:latin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6600CC"/>
                </a:solidFill>
                <a:latin typeface="Times New Roman" pitchFamily="18" charset="0"/>
              </a:rPr>
              <a:t>cứng</a:t>
            </a:r>
            <a:r>
              <a:rPr lang="en-US" sz="2800" b="1" dirty="0" smtClean="0">
                <a:solidFill>
                  <a:srgbClr val="6600CC"/>
                </a:solidFill>
                <a:latin typeface="Times New Roman" pitchFamily="18" charset="0"/>
              </a:rPr>
              <a:t> 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2800" b="1" dirty="0" err="1" smtClean="0">
                <a:solidFill>
                  <a:srgbClr val="DC0AD2"/>
                </a:solidFill>
                <a:latin typeface="Times New Roman" pitchFamily="18" charset="0"/>
              </a:rPr>
              <a:t>tạm</a:t>
            </a:r>
            <a:r>
              <a:rPr lang="en-US" sz="2800" b="1" dirty="0" smtClean="0">
                <a:solidFill>
                  <a:srgbClr val="DC0AD2"/>
                </a:solidFill>
                <a:latin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DC0AD2"/>
                </a:solidFill>
                <a:latin typeface="Times New Roman" pitchFamily="18" charset="0"/>
              </a:rPr>
              <a:t>thời</a:t>
            </a:r>
            <a:endParaRPr lang="en-US" sz="2800" b="1" dirty="0" smtClean="0">
              <a:solidFill>
                <a:srgbClr val="DC0AD2"/>
              </a:solidFill>
              <a:latin typeface="Times New Roman" pitchFamily="18" charset="0"/>
            </a:endParaRPr>
          </a:p>
        </p:txBody>
      </p:sp>
      <p:sp>
        <p:nvSpPr>
          <p:cNvPr id="23587" name="Text Box 35"/>
          <p:cNvSpPr txBox="1">
            <a:spLocks noChangeArrowheads="1"/>
          </p:cNvSpPr>
          <p:nvPr/>
        </p:nvSpPr>
        <p:spPr bwMode="auto">
          <a:xfrm>
            <a:off x="4232564" y="1484302"/>
            <a:ext cx="205740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US" sz="2800" b="1" dirty="0" err="1" smtClean="0">
                <a:solidFill>
                  <a:srgbClr val="6600CC"/>
                </a:solidFill>
                <a:latin typeface="Times New Roman" pitchFamily="18" charset="0"/>
              </a:rPr>
              <a:t>Nước</a:t>
            </a:r>
            <a:r>
              <a:rPr lang="en-US" sz="2800" b="1" dirty="0" smtClean="0">
                <a:solidFill>
                  <a:srgbClr val="6600CC"/>
                </a:solidFill>
                <a:latin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6600CC"/>
                </a:solidFill>
                <a:latin typeface="Times New Roman" pitchFamily="18" charset="0"/>
              </a:rPr>
              <a:t>cứng</a:t>
            </a:r>
            <a:r>
              <a:rPr lang="en-US" sz="2800" b="1" dirty="0" smtClean="0">
                <a:solidFill>
                  <a:srgbClr val="6600CC"/>
                </a:solidFill>
                <a:latin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DC0AD2"/>
                </a:solidFill>
                <a:latin typeface="Times New Roman" pitchFamily="18" charset="0"/>
              </a:rPr>
              <a:t>vĩnh</a:t>
            </a:r>
            <a:r>
              <a:rPr lang="en-US" sz="2800" b="1" dirty="0" smtClean="0">
                <a:solidFill>
                  <a:srgbClr val="DC0AD2"/>
                </a:solidFill>
                <a:latin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DC0AD2"/>
                </a:solidFill>
                <a:latin typeface="Times New Roman" pitchFamily="18" charset="0"/>
              </a:rPr>
              <a:t>cửu</a:t>
            </a:r>
            <a:endParaRPr lang="en-US" sz="2800" b="1" dirty="0" smtClean="0">
              <a:solidFill>
                <a:srgbClr val="DC0AD2"/>
              </a:solidFill>
              <a:latin typeface="Times New Roman" pitchFamily="18" charset="0"/>
            </a:endParaRPr>
          </a:p>
        </p:txBody>
      </p:sp>
      <p:sp>
        <p:nvSpPr>
          <p:cNvPr id="23588" name="Text Box 36"/>
          <p:cNvSpPr txBox="1">
            <a:spLocks noChangeArrowheads="1"/>
          </p:cNvSpPr>
          <p:nvPr/>
        </p:nvSpPr>
        <p:spPr bwMode="auto">
          <a:xfrm>
            <a:off x="6172489" y="1496166"/>
            <a:ext cx="2860675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2800" b="1" dirty="0" err="1" smtClean="0">
                <a:solidFill>
                  <a:srgbClr val="6600CC"/>
                </a:solidFill>
                <a:latin typeface="Times New Roman" pitchFamily="18" charset="0"/>
              </a:rPr>
              <a:t>Nước</a:t>
            </a:r>
            <a:r>
              <a:rPr lang="en-US" sz="2800" b="1" dirty="0" smtClean="0">
                <a:solidFill>
                  <a:srgbClr val="6600CC"/>
                </a:solidFill>
                <a:latin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6600CC"/>
                </a:solidFill>
                <a:latin typeface="Times New Roman" pitchFamily="18" charset="0"/>
              </a:rPr>
              <a:t>cứng</a:t>
            </a:r>
            <a:r>
              <a:rPr lang="en-US" sz="2800" b="1" dirty="0" smtClean="0">
                <a:solidFill>
                  <a:srgbClr val="6600CC"/>
                </a:solidFill>
                <a:latin typeface="Times New Roman" pitchFamily="18" charset="0"/>
              </a:rPr>
              <a:t> 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2800" b="1" dirty="0" err="1" smtClean="0">
                <a:solidFill>
                  <a:srgbClr val="DC0AD2"/>
                </a:solidFill>
                <a:latin typeface="Times New Roman" pitchFamily="18" charset="0"/>
              </a:rPr>
              <a:t>toàn</a:t>
            </a:r>
            <a:r>
              <a:rPr lang="en-US" sz="2800" b="1" dirty="0" smtClean="0">
                <a:solidFill>
                  <a:srgbClr val="DC0AD2"/>
                </a:solidFill>
                <a:latin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DC0AD2"/>
                </a:solidFill>
                <a:latin typeface="Times New Roman" pitchFamily="18" charset="0"/>
              </a:rPr>
              <a:t>phần</a:t>
            </a:r>
            <a:endParaRPr lang="en-US" sz="2800" b="1" dirty="0" smtClean="0">
              <a:solidFill>
                <a:srgbClr val="DC0AD2"/>
              </a:solidFill>
              <a:latin typeface="Times New Roman" pitchFamily="18" charset="0"/>
            </a:endParaRPr>
          </a:p>
        </p:txBody>
      </p:sp>
      <p:sp>
        <p:nvSpPr>
          <p:cNvPr id="23589" name="Rectangle 37"/>
          <p:cNvSpPr>
            <a:spLocks noChangeArrowheads="1"/>
          </p:cNvSpPr>
          <p:nvPr/>
        </p:nvSpPr>
        <p:spPr bwMode="auto">
          <a:xfrm>
            <a:off x="117764" y="1618456"/>
            <a:ext cx="19050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800" b="1" smtClean="0">
                <a:solidFill>
                  <a:srgbClr val="6000C0"/>
                </a:solidFill>
                <a:latin typeface="Times New Roman" pitchFamily="18" charset="0"/>
              </a:rPr>
              <a:t> Nước cứng</a:t>
            </a:r>
          </a:p>
        </p:txBody>
      </p:sp>
      <p:sp>
        <p:nvSpPr>
          <p:cNvPr id="23597" name="Text Box 45"/>
          <p:cNvSpPr txBox="1">
            <a:spLocks noChangeArrowheads="1"/>
          </p:cNvSpPr>
          <p:nvPr/>
        </p:nvSpPr>
        <p:spPr bwMode="auto">
          <a:xfrm>
            <a:off x="27709" y="5121274"/>
            <a:ext cx="57912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lang="en-US" sz="3000" u="sng" dirty="0" err="1" smtClean="0">
                <a:solidFill>
                  <a:srgbClr val="6600CC"/>
                </a:solidFill>
                <a:latin typeface="Times New Roman" pitchFamily="18" charset="0"/>
              </a:rPr>
              <a:t>Nguyên</a:t>
            </a:r>
            <a:r>
              <a:rPr lang="en-US" sz="3000" u="sng" dirty="0" smtClean="0">
                <a:solidFill>
                  <a:srgbClr val="6600CC"/>
                </a:solidFill>
                <a:latin typeface="Times New Roman" pitchFamily="18" charset="0"/>
              </a:rPr>
              <a:t> </a:t>
            </a:r>
            <a:r>
              <a:rPr lang="en-US" sz="3000" u="sng" dirty="0" err="1" smtClean="0">
                <a:solidFill>
                  <a:srgbClr val="6600CC"/>
                </a:solidFill>
                <a:latin typeface="Times New Roman" pitchFamily="18" charset="0"/>
              </a:rPr>
              <a:t>tắc</a:t>
            </a:r>
            <a:r>
              <a:rPr lang="en-US" sz="3000" u="sng" dirty="0" smtClean="0">
                <a:solidFill>
                  <a:srgbClr val="6600CC"/>
                </a:solidFill>
                <a:latin typeface="Times New Roman" pitchFamily="18" charset="0"/>
              </a:rPr>
              <a:t> </a:t>
            </a:r>
            <a:r>
              <a:rPr lang="en-US" sz="3000" u="sng" dirty="0" err="1" smtClean="0">
                <a:solidFill>
                  <a:srgbClr val="6600CC"/>
                </a:solidFill>
                <a:latin typeface="Times New Roman" pitchFamily="18" charset="0"/>
              </a:rPr>
              <a:t>làm</a:t>
            </a:r>
            <a:r>
              <a:rPr lang="en-US" sz="3000" u="sng" dirty="0" smtClean="0">
                <a:solidFill>
                  <a:srgbClr val="6600CC"/>
                </a:solidFill>
                <a:latin typeface="Times New Roman" pitchFamily="18" charset="0"/>
              </a:rPr>
              <a:t> </a:t>
            </a:r>
            <a:r>
              <a:rPr lang="en-US" sz="3000" u="sng" dirty="0" err="1" smtClean="0">
                <a:solidFill>
                  <a:srgbClr val="6600CC"/>
                </a:solidFill>
                <a:latin typeface="Times New Roman" pitchFamily="18" charset="0"/>
              </a:rPr>
              <a:t>mềm</a:t>
            </a:r>
            <a:r>
              <a:rPr lang="en-US" sz="3000" u="sng" dirty="0" smtClean="0">
                <a:solidFill>
                  <a:srgbClr val="6600CC"/>
                </a:solidFill>
                <a:latin typeface="Times New Roman" pitchFamily="18" charset="0"/>
              </a:rPr>
              <a:t> </a:t>
            </a:r>
            <a:r>
              <a:rPr lang="en-US" sz="3000" u="sng" dirty="0" err="1" smtClean="0">
                <a:solidFill>
                  <a:srgbClr val="6600CC"/>
                </a:solidFill>
                <a:latin typeface="Times New Roman" pitchFamily="18" charset="0"/>
              </a:rPr>
              <a:t>nước</a:t>
            </a:r>
            <a:r>
              <a:rPr lang="en-US" sz="3000" u="sng" dirty="0" smtClean="0">
                <a:solidFill>
                  <a:srgbClr val="6600CC"/>
                </a:solidFill>
                <a:latin typeface="Times New Roman" pitchFamily="18" charset="0"/>
              </a:rPr>
              <a:t> </a:t>
            </a:r>
            <a:r>
              <a:rPr lang="en-US" sz="3000" u="sng" dirty="0" err="1" smtClean="0">
                <a:solidFill>
                  <a:srgbClr val="6600CC"/>
                </a:solidFill>
                <a:latin typeface="Times New Roman" pitchFamily="18" charset="0"/>
              </a:rPr>
              <a:t>cứng</a:t>
            </a:r>
            <a:r>
              <a:rPr lang="en-US" sz="3000" u="sng" dirty="0" smtClean="0">
                <a:solidFill>
                  <a:srgbClr val="6600CC"/>
                </a:solidFill>
                <a:latin typeface="Times New Roman" pitchFamily="18" charset="0"/>
              </a:rPr>
              <a:t>:</a:t>
            </a:r>
            <a:r>
              <a:rPr lang="en-US" sz="3000" dirty="0" smtClean="0">
                <a:solidFill>
                  <a:srgbClr val="6600CC"/>
                </a:solidFill>
                <a:latin typeface="Times New Roman" pitchFamily="18" charset="0"/>
              </a:rPr>
              <a:t> </a:t>
            </a:r>
          </a:p>
        </p:txBody>
      </p:sp>
      <p:sp>
        <p:nvSpPr>
          <p:cNvPr id="23598" name="Text Box 46"/>
          <p:cNvSpPr txBox="1">
            <a:spLocks noChangeArrowheads="1"/>
          </p:cNvSpPr>
          <p:nvPr/>
        </p:nvSpPr>
        <p:spPr bwMode="auto">
          <a:xfrm>
            <a:off x="5514109" y="5099049"/>
            <a:ext cx="373380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US" sz="3000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itchFamily="18" charset="0"/>
              </a:rPr>
              <a:t>làm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itchFamily="18" charset="0"/>
              </a:rPr>
              <a:t>giảm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0000"/>
                </a:solidFill>
                <a:latin typeface="Times New Roman" pitchFamily="18" charset="0"/>
              </a:rPr>
              <a:t>nồng</a:t>
            </a:r>
            <a:r>
              <a:rPr lang="en-US" sz="3000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0000"/>
                </a:solidFill>
                <a:latin typeface="Times New Roman" pitchFamily="18" charset="0"/>
              </a:rPr>
              <a:t>độ</a:t>
            </a:r>
            <a:r>
              <a:rPr lang="en-US" sz="3000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0000"/>
                </a:solidFill>
                <a:latin typeface="Times New Roman" pitchFamily="18" charset="0"/>
              </a:rPr>
              <a:t>các</a:t>
            </a:r>
            <a:r>
              <a:rPr lang="en-US" sz="3000" dirty="0" smtClean="0">
                <a:solidFill>
                  <a:srgbClr val="000000"/>
                </a:solidFill>
                <a:latin typeface="Times New Roman" pitchFamily="18" charset="0"/>
              </a:rPr>
              <a:t>  ion Ca</a:t>
            </a:r>
            <a:r>
              <a:rPr lang="en-US" sz="3000" baseline="30000" dirty="0" smtClean="0">
                <a:solidFill>
                  <a:srgbClr val="000000"/>
                </a:solidFill>
                <a:latin typeface="Times New Roman" pitchFamily="18" charset="0"/>
              </a:rPr>
              <a:t>2+</a:t>
            </a:r>
            <a:r>
              <a:rPr lang="en-US" sz="3000" dirty="0" smtClean="0">
                <a:solidFill>
                  <a:srgbClr val="000000"/>
                </a:solidFill>
                <a:latin typeface="Times New Roman" pitchFamily="18" charset="0"/>
              </a:rPr>
              <a:t>, Mg</a:t>
            </a:r>
            <a:r>
              <a:rPr lang="en-US" sz="3000" baseline="30000" dirty="0" smtClean="0">
                <a:solidFill>
                  <a:srgbClr val="000000"/>
                </a:solidFill>
                <a:latin typeface="Times New Roman" pitchFamily="18" charset="0"/>
              </a:rPr>
              <a:t>2+      </a:t>
            </a:r>
            <a:endParaRPr lang="en-US" sz="3000" dirty="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pic>
        <p:nvPicPr>
          <p:cNvPr id="14" name="Picture 27" descr="Hoja Carta2">
            <a:extLst>
              <a:ext uri="{FF2B5EF4-FFF2-40B4-BE49-F238E27FC236}">
                <a16:creationId xmlns="" xmlns:a16="http://schemas.microsoft.com/office/drawing/2014/main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Rounded Rectangle 17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9" name="Rounded Rectangle 18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00638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35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23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23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23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23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235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23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30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3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34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23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23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235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76" grpId="0"/>
      <p:bldP spid="23577" grpId="0"/>
      <p:bldP spid="23578" grpId="0"/>
      <p:bldP spid="23579" grpId="0"/>
      <p:bldP spid="23586" grpId="0"/>
      <p:bldP spid="23587" grpId="0"/>
      <p:bldP spid="23588" grpId="0"/>
      <p:bldP spid="23589" grpId="0"/>
      <p:bldP spid="23597" grpId="0"/>
      <p:bldP spid="2359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4315" name="Group 4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92476"/>
              </p:ext>
            </p:extLst>
          </p:nvPr>
        </p:nvGraphicFramePr>
        <p:xfrm>
          <a:off x="0" y="958850"/>
          <a:ext cx="9144000" cy="5899210"/>
        </p:xfrm>
        <a:graphic>
          <a:graphicData uri="http://schemas.openxmlformats.org/drawingml/2006/table">
            <a:tbl>
              <a:tblPr/>
              <a:tblGrid>
                <a:gridCol w="1981200"/>
                <a:gridCol w="2244725"/>
                <a:gridCol w="2327275"/>
                <a:gridCol w="2590800"/>
              </a:tblGrid>
              <a:tr h="223716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3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6600C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sphere">
                      <a:fgClr>
                        <a:srgbClr val="FCF2DC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00CC"/>
                          </a:solidFill>
                          <a:effectLst/>
                          <a:latin typeface="Times New Roman" pitchFamily="18" charset="0"/>
                        </a:rPr>
                        <a:t>Nước cứng có tính cứng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C0AD2"/>
                          </a:solidFill>
                          <a:effectLst/>
                          <a:latin typeface="Times New Roman" pitchFamily="18" charset="0"/>
                        </a:rPr>
                        <a:t>tạm thời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1B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00CC"/>
                          </a:solidFill>
                          <a:effectLst/>
                          <a:latin typeface="Times New Roman" pitchFamily="18" charset="0"/>
                        </a:rPr>
                        <a:t>Nước cứng có tính cứng </a:t>
                      </a: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C0AD2"/>
                          </a:solidFill>
                          <a:effectLst/>
                          <a:latin typeface="Times New Roman" pitchFamily="18" charset="0"/>
                        </a:rPr>
                        <a:t>vĩnh cửu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1B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00CC"/>
                          </a:solidFill>
                          <a:effectLst/>
                          <a:latin typeface="Times New Roman" pitchFamily="18" charset="0"/>
                        </a:rPr>
                        <a:t>Nước cứng có tính cứng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C0AD2"/>
                          </a:solidFill>
                          <a:effectLst/>
                          <a:latin typeface="Times New Roman" pitchFamily="18" charset="0"/>
                        </a:rPr>
                        <a:t>toàn phần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6600C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1B5"/>
                    </a:solidFill>
                  </a:tcPr>
                </a:tc>
              </a:tr>
              <a:tr h="36619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6600CC"/>
                          </a:solidFill>
                          <a:effectLst/>
                          <a:latin typeface="Times New Roman" pitchFamily="18" charset="0"/>
                        </a:rPr>
                        <a:t>PP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6600CC"/>
                          </a:solidFill>
                          <a:effectLst/>
                          <a:latin typeface="Times New Roman" pitchFamily="18" charset="0"/>
                        </a:rPr>
                        <a:t>làm</a:t>
                      </a: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6600CC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  <a:r>
                        <a:rPr kumimoji="0" lang="en-US" sz="3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6600CC"/>
                          </a:solidFill>
                          <a:effectLst/>
                          <a:latin typeface="Times New Roman" pitchFamily="18" charset="0"/>
                        </a:rPr>
                        <a:t>mềm</a:t>
                      </a: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6600CC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6600CC"/>
                          </a:solidFill>
                          <a:effectLst/>
                          <a:latin typeface="Times New Roman" pitchFamily="18" charset="0"/>
                        </a:rPr>
                        <a:t>nước</a:t>
                      </a: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6600CC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  <a:r>
                        <a:rPr kumimoji="0" lang="en-US" sz="3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6600CC"/>
                          </a:solidFill>
                          <a:effectLst/>
                          <a:latin typeface="Times New Roman" pitchFamily="18" charset="0"/>
                        </a:rPr>
                        <a:t>cứng</a:t>
                      </a:r>
                      <a:endParaRPr kumimoji="0" 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6600CC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3000" b="0" i="0" u="none" strike="noStrike" cap="none" normalizeH="0" baseline="3000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1B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   </a:t>
                      </a:r>
                      <a:endParaRPr kumimoji="0" lang="en-US" sz="3000" b="0" i="0" u="none" strike="noStrike" cap="none" normalizeH="0" baseline="3000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sphere">
                      <a:fgClr>
                        <a:srgbClr val="FCF2DC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3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3000" b="0" i="0" u="none" strike="noStrike" cap="none" normalizeH="0" baseline="3000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sphere">
                      <a:fgClr>
                        <a:srgbClr val="FCF2DC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3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sphere">
                      <a:fgClr>
                        <a:srgbClr val="FCF2DC"/>
                      </a:fgClr>
                      <a:bgClr>
                        <a:schemeClr val="bg1"/>
                      </a:bgClr>
                    </a:pattFill>
                  </a:tcPr>
                </a:tc>
              </a:tr>
            </a:tbl>
          </a:graphicData>
        </a:graphic>
      </p:graphicFrame>
      <p:sp>
        <p:nvSpPr>
          <p:cNvPr id="54302" name="Text Box 30"/>
          <p:cNvSpPr txBox="1">
            <a:spLocks noChangeArrowheads="1"/>
          </p:cNvSpPr>
          <p:nvPr/>
        </p:nvSpPr>
        <p:spPr bwMode="auto">
          <a:xfrm>
            <a:off x="2016125" y="3205163"/>
            <a:ext cx="1946275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Tx/>
              <a:buChar char="-"/>
            </a:pPr>
            <a:r>
              <a:rPr lang="en-US" sz="3000" smtClean="0">
                <a:solidFill>
                  <a:srgbClr val="000000"/>
                </a:solidFill>
                <a:latin typeface="Times New Roman" pitchFamily="18" charset="0"/>
              </a:rPr>
              <a:t> Đun sôi</a:t>
            </a:r>
            <a:endParaRPr lang="en-US" sz="3000" smtClean="0">
              <a:solidFill>
                <a:srgbClr val="000000"/>
              </a:solidFill>
            </a:endParaRPr>
          </a:p>
        </p:txBody>
      </p:sp>
      <p:sp>
        <p:nvSpPr>
          <p:cNvPr id="54303" name="Text Box 31"/>
          <p:cNvSpPr txBox="1">
            <a:spLocks noChangeArrowheads="1"/>
          </p:cNvSpPr>
          <p:nvPr/>
        </p:nvSpPr>
        <p:spPr bwMode="auto">
          <a:xfrm>
            <a:off x="2057400" y="3892550"/>
            <a:ext cx="198120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Tx/>
              <a:buChar char="-"/>
            </a:pPr>
            <a:r>
              <a:rPr lang="en-US" sz="3000" smtClean="0">
                <a:solidFill>
                  <a:srgbClr val="000000"/>
                </a:solidFill>
                <a:latin typeface="Times New Roman" pitchFamily="18" charset="0"/>
              </a:rPr>
              <a:t> Ca(OH)</a:t>
            </a:r>
            <a:r>
              <a:rPr lang="en-US" sz="3000" baseline="-25000" smtClean="0">
                <a:solidFill>
                  <a:srgbClr val="000000"/>
                </a:solidFill>
                <a:latin typeface="Times New Roman" pitchFamily="18" charset="0"/>
              </a:rPr>
              <a:t>2</a:t>
            </a:r>
            <a:r>
              <a:rPr lang="en-US" sz="300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3000" smtClean="0">
                <a:solidFill>
                  <a:srgbClr val="6600CC"/>
                </a:solidFill>
                <a:latin typeface="Times New Roman" pitchFamily="18" charset="0"/>
              </a:rPr>
              <a:t>vừa đủ</a:t>
            </a:r>
            <a:endParaRPr lang="en-US" sz="3000" smtClean="0">
              <a:solidFill>
                <a:srgbClr val="6600CC"/>
              </a:solidFill>
            </a:endParaRPr>
          </a:p>
        </p:txBody>
      </p:sp>
      <p:sp>
        <p:nvSpPr>
          <p:cNvPr id="54304" name="Text Box 32"/>
          <p:cNvSpPr txBox="1">
            <a:spLocks noChangeArrowheads="1"/>
          </p:cNvSpPr>
          <p:nvPr/>
        </p:nvSpPr>
        <p:spPr bwMode="auto">
          <a:xfrm>
            <a:off x="2057400" y="4953000"/>
            <a:ext cx="2133600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US" sz="3000" smtClean="0">
                <a:solidFill>
                  <a:srgbClr val="000000"/>
                </a:solidFill>
                <a:latin typeface="Times New Roman" pitchFamily="18" charset="0"/>
              </a:rPr>
              <a:t>- Na</a:t>
            </a:r>
            <a:r>
              <a:rPr lang="en-US" sz="3000" baseline="-25000" smtClean="0">
                <a:solidFill>
                  <a:srgbClr val="000000"/>
                </a:solidFill>
                <a:latin typeface="Times New Roman" pitchFamily="18" charset="0"/>
              </a:rPr>
              <a:t>2</a:t>
            </a:r>
            <a:r>
              <a:rPr lang="en-US" sz="3000" smtClean="0">
                <a:solidFill>
                  <a:srgbClr val="000000"/>
                </a:solidFill>
                <a:latin typeface="Times New Roman" pitchFamily="18" charset="0"/>
              </a:rPr>
              <a:t>CO</a:t>
            </a:r>
            <a:r>
              <a:rPr lang="en-US" sz="3000" baseline="-25000" smtClean="0">
                <a:solidFill>
                  <a:srgbClr val="000000"/>
                </a:solidFill>
                <a:latin typeface="Times New Roman" pitchFamily="18" charset="0"/>
              </a:rPr>
              <a:t>3              </a:t>
            </a:r>
            <a:r>
              <a:rPr lang="en-US" sz="3000" smtClean="0">
                <a:solidFill>
                  <a:srgbClr val="000000"/>
                </a:solidFill>
                <a:latin typeface="Times New Roman" pitchFamily="18" charset="0"/>
              </a:rPr>
              <a:t>hoặc Na</a:t>
            </a:r>
            <a:r>
              <a:rPr lang="en-US" sz="3000" baseline="-25000" smtClean="0">
                <a:solidFill>
                  <a:srgbClr val="000000"/>
                </a:solidFill>
                <a:latin typeface="Times New Roman" pitchFamily="18" charset="0"/>
              </a:rPr>
              <a:t>3</a:t>
            </a:r>
            <a:r>
              <a:rPr lang="en-US" sz="3000" smtClean="0">
                <a:solidFill>
                  <a:srgbClr val="000000"/>
                </a:solidFill>
                <a:latin typeface="Times New Roman" pitchFamily="18" charset="0"/>
              </a:rPr>
              <a:t>PO</a:t>
            </a:r>
            <a:r>
              <a:rPr lang="en-US" sz="3000" baseline="-25000" smtClean="0">
                <a:solidFill>
                  <a:srgbClr val="000000"/>
                </a:solidFill>
                <a:latin typeface="Times New Roman" pitchFamily="18" charset="0"/>
              </a:rPr>
              <a:t>4</a:t>
            </a:r>
            <a:endParaRPr lang="en-US" sz="3000" smtClean="0">
              <a:solidFill>
                <a:srgbClr val="000000"/>
              </a:solidFill>
            </a:endParaRPr>
          </a:p>
        </p:txBody>
      </p:sp>
      <p:sp>
        <p:nvSpPr>
          <p:cNvPr id="54311" name="Text Box 39"/>
          <p:cNvSpPr txBox="1">
            <a:spLocks noChangeArrowheads="1"/>
          </p:cNvSpPr>
          <p:nvPr/>
        </p:nvSpPr>
        <p:spPr bwMode="auto">
          <a:xfrm>
            <a:off x="4232564" y="3934257"/>
            <a:ext cx="2133600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US" sz="3000" dirty="0" smtClean="0">
                <a:solidFill>
                  <a:srgbClr val="000000"/>
                </a:solidFill>
                <a:latin typeface="Times New Roman" pitchFamily="18" charset="0"/>
              </a:rPr>
              <a:t>Na</a:t>
            </a:r>
            <a:r>
              <a:rPr lang="en-US" sz="3000" baseline="-25000" dirty="0" smtClean="0">
                <a:solidFill>
                  <a:srgbClr val="000000"/>
                </a:solidFill>
                <a:latin typeface="Times New Roman" pitchFamily="18" charset="0"/>
              </a:rPr>
              <a:t>2</a:t>
            </a:r>
            <a:r>
              <a:rPr lang="en-US" sz="3000" dirty="0" smtClean="0">
                <a:solidFill>
                  <a:srgbClr val="000000"/>
                </a:solidFill>
                <a:latin typeface="Times New Roman" pitchFamily="18" charset="0"/>
              </a:rPr>
              <a:t>CO</a:t>
            </a:r>
            <a:r>
              <a:rPr lang="en-US" sz="3000" baseline="-25000" dirty="0" smtClean="0">
                <a:solidFill>
                  <a:srgbClr val="000000"/>
                </a:solidFill>
                <a:latin typeface="Times New Roman" pitchFamily="18" charset="0"/>
              </a:rPr>
              <a:t>3      </a:t>
            </a:r>
            <a:r>
              <a:rPr lang="en-US" sz="3000" dirty="0" err="1" smtClean="0">
                <a:solidFill>
                  <a:srgbClr val="000000"/>
                </a:solidFill>
                <a:latin typeface="Times New Roman" pitchFamily="18" charset="0"/>
              </a:rPr>
              <a:t>hoặc</a:t>
            </a:r>
            <a:r>
              <a:rPr lang="en-US" sz="3000" dirty="0" smtClean="0">
                <a:solidFill>
                  <a:srgbClr val="000000"/>
                </a:solidFill>
                <a:latin typeface="Times New Roman" pitchFamily="18" charset="0"/>
              </a:rPr>
              <a:t> Na</a:t>
            </a:r>
            <a:r>
              <a:rPr lang="en-US" sz="3000" baseline="-25000" dirty="0" smtClean="0">
                <a:solidFill>
                  <a:srgbClr val="000000"/>
                </a:solidFill>
                <a:latin typeface="Times New Roman" pitchFamily="18" charset="0"/>
              </a:rPr>
              <a:t>3</a:t>
            </a:r>
            <a:r>
              <a:rPr lang="en-US" sz="3000" dirty="0" smtClean="0">
                <a:solidFill>
                  <a:srgbClr val="000000"/>
                </a:solidFill>
                <a:latin typeface="Times New Roman" pitchFamily="18" charset="0"/>
              </a:rPr>
              <a:t>PO</a:t>
            </a:r>
            <a:r>
              <a:rPr lang="en-US" sz="3000" baseline="-25000" dirty="0" smtClean="0">
                <a:solidFill>
                  <a:srgbClr val="000000"/>
                </a:solidFill>
                <a:latin typeface="Times New Roman" pitchFamily="18" charset="0"/>
              </a:rPr>
              <a:t>4</a:t>
            </a:r>
            <a:endParaRPr lang="en-US" sz="3000" dirty="0" smtClean="0">
              <a:solidFill>
                <a:srgbClr val="000000"/>
              </a:solidFill>
            </a:endParaRPr>
          </a:p>
        </p:txBody>
      </p:sp>
      <p:sp>
        <p:nvSpPr>
          <p:cNvPr id="54312" name="Text Box 40"/>
          <p:cNvSpPr txBox="1">
            <a:spLocks noChangeArrowheads="1"/>
          </p:cNvSpPr>
          <p:nvPr/>
        </p:nvSpPr>
        <p:spPr bwMode="auto">
          <a:xfrm>
            <a:off x="6684818" y="3892550"/>
            <a:ext cx="2133600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US" sz="3000" dirty="0" smtClean="0">
                <a:solidFill>
                  <a:srgbClr val="000000"/>
                </a:solidFill>
                <a:latin typeface="Times New Roman" pitchFamily="18" charset="0"/>
              </a:rPr>
              <a:t>Na</a:t>
            </a:r>
            <a:r>
              <a:rPr lang="en-US" sz="3000" baseline="-25000" dirty="0" smtClean="0">
                <a:solidFill>
                  <a:srgbClr val="000000"/>
                </a:solidFill>
                <a:latin typeface="Times New Roman" pitchFamily="18" charset="0"/>
              </a:rPr>
              <a:t>2</a:t>
            </a:r>
            <a:r>
              <a:rPr lang="en-US" sz="3000" dirty="0" smtClean="0">
                <a:solidFill>
                  <a:srgbClr val="000000"/>
                </a:solidFill>
                <a:latin typeface="Times New Roman" pitchFamily="18" charset="0"/>
              </a:rPr>
              <a:t>CO</a:t>
            </a:r>
            <a:r>
              <a:rPr lang="en-US" sz="3000" baseline="-25000" dirty="0" smtClean="0">
                <a:solidFill>
                  <a:srgbClr val="000000"/>
                </a:solidFill>
                <a:latin typeface="Times New Roman" pitchFamily="18" charset="0"/>
              </a:rPr>
              <a:t>3      </a:t>
            </a:r>
            <a:r>
              <a:rPr lang="en-US" sz="3000" dirty="0" err="1" smtClean="0">
                <a:solidFill>
                  <a:srgbClr val="000000"/>
                </a:solidFill>
                <a:latin typeface="Times New Roman" pitchFamily="18" charset="0"/>
              </a:rPr>
              <a:t>hoặc</a:t>
            </a:r>
            <a:r>
              <a:rPr lang="en-US" sz="3000" dirty="0" smtClean="0">
                <a:solidFill>
                  <a:srgbClr val="000000"/>
                </a:solidFill>
                <a:latin typeface="Times New Roman" pitchFamily="18" charset="0"/>
              </a:rPr>
              <a:t> Na</a:t>
            </a:r>
            <a:r>
              <a:rPr lang="en-US" sz="3000" baseline="-25000" dirty="0" smtClean="0">
                <a:solidFill>
                  <a:srgbClr val="000000"/>
                </a:solidFill>
                <a:latin typeface="Times New Roman" pitchFamily="18" charset="0"/>
              </a:rPr>
              <a:t>3</a:t>
            </a:r>
            <a:r>
              <a:rPr lang="en-US" sz="3000" dirty="0" smtClean="0">
                <a:solidFill>
                  <a:srgbClr val="000000"/>
                </a:solidFill>
                <a:latin typeface="Times New Roman" pitchFamily="18" charset="0"/>
              </a:rPr>
              <a:t>PO</a:t>
            </a:r>
            <a:r>
              <a:rPr lang="en-US" sz="3000" baseline="-25000" dirty="0" smtClean="0">
                <a:solidFill>
                  <a:srgbClr val="000000"/>
                </a:solidFill>
                <a:latin typeface="Times New Roman" pitchFamily="18" charset="0"/>
              </a:rPr>
              <a:t>4</a:t>
            </a:r>
            <a:endParaRPr lang="en-US" sz="3000" dirty="0" smtClean="0">
              <a:solidFill>
                <a:srgbClr val="000000"/>
              </a:solidFill>
            </a:endParaRPr>
          </a:p>
        </p:txBody>
      </p:sp>
      <p:sp>
        <p:nvSpPr>
          <p:cNvPr id="54313" name="Text Box 41"/>
          <p:cNvSpPr txBox="1">
            <a:spLocks noChangeArrowheads="1"/>
          </p:cNvSpPr>
          <p:nvPr/>
        </p:nvSpPr>
        <p:spPr bwMode="auto">
          <a:xfrm>
            <a:off x="0" y="228600"/>
            <a:ext cx="57912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lang="en-US" sz="3000" b="1" u="sng" dirty="0" smtClean="0">
                <a:solidFill>
                  <a:srgbClr val="6600CC"/>
                </a:solidFill>
                <a:latin typeface="Times New Roman" pitchFamily="18" charset="0"/>
              </a:rPr>
              <a:t> </a:t>
            </a:r>
            <a:r>
              <a:rPr lang="en-US" sz="3000" b="1" u="sng" dirty="0" err="1" smtClean="0">
                <a:solidFill>
                  <a:srgbClr val="6600CC"/>
                </a:solidFill>
                <a:latin typeface="Times New Roman" pitchFamily="18" charset="0"/>
              </a:rPr>
              <a:t>Cách</a:t>
            </a:r>
            <a:r>
              <a:rPr lang="en-US" sz="3000" b="1" u="sng" dirty="0" smtClean="0">
                <a:solidFill>
                  <a:srgbClr val="6600CC"/>
                </a:solidFill>
                <a:latin typeface="Times New Roman" pitchFamily="18" charset="0"/>
              </a:rPr>
              <a:t> </a:t>
            </a:r>
            <a:r>
              <a:rPr lang="en-US" sz="3000" b="1" u="sng" dirty="0" err="1" smtClean="0">
                <a:solidFill>
                  <a:srgbClr val="6600CC"/>
                </a:solidFill>
                <a:latin typeface="Times New Roman" pitchFamily="18" charset="0"/>
              </a:rPr>
              <a:t>làm</a:t>
            </a:r>
            <a:r>
              <a:rPr lang="en-US" sz="3000" b="1" u="sng" dirty="0" smtClean="0">
                <a:solidFill>
                  <a:srgbClr val="6600CC"/>
                </a:solidFill>
                <a:latin typeface="Times New Roman" pitchFamily="18" charset="0"/>
              </a:rPr>
              <a:t> </a:t>
            </a:r>
            <a:r>
              <a:rPr lang="en-US" sz="3000" b="1" u="sng" dirty="0" err="1" smtClean="0">
                <a:solidFill>
                  <a:srgbClr val="6600CC"/>
                </a:solidFill>
                <a:latin typeface="Times New Roman" pitchFamily="18" charset="0"/>
              </a:rPr>
              <a:t>mềm</a:t>
            </a:r>
            <a:r>
              <a:rPr lang="en-US" sz="3000" b="1" u="sng" dirty="0" smtClean="0">
                <a:solidFill>
                  <a:srgbClr val="6600CC"/>
                </a:solidFill>
                <a:latin typeface="Times New Roman" pitchFamily="18" charset="0"/>
              </a:rPr>
              <a:t> </a:t>
            </a:r>
            <a:r>
              <a:rPr lang="en-US" sz="3000" b="1" u="sng" dirty="0" err="1" smtClean="0">
                <a:solidFill>
                  <a:srgbClr val="6600CC"/>
                </a:solidFill>
                <a:latin typeface="Times New Roman" pitchFamily="18" charset="0"/>
              </a:rPr>
              <a:t>nước</a:t>
            </a:r>
            <a:r>
              <a:rPr lang="en-US" sz="3000" b="1" u="sng" dirty="0" smtClean="0">
                <a:solidFill>
                  <a:srgbClr val="6600CC"/>
                </a:solidFill>
                <a:latin typeface="Times New Roman" pitchFamily="18" charset="0"/>
              </a:rPr>
              <a:t> </a:t>
            </a:r>
            <a:r>
              <a:rPr lang="en-US" sz="3000" b="1" u="sng" dirty="0" err="1" smtClean="0">
                <a:solidFill>
                  <a:srgbClr val="6600CC"/>
                </a:solidFill>
                <a:latin typeface="Times New Roman" pitchFamily="18" charset="0"/>
              </a:rPr>
              <a:t>cứng</a:t>
            </a:r>
            <a:r>
              <a:rPr lang="en-US" sz="3000" b="1" u="sng" dirty="0" smtClean="0">
                <a:solidFill>
                  <a:srgbClr val="6600CC"/>
                </a:solidFill>
                <a:latin typeface="Times New Roman" pitchFamily="18" charset="0"/>
              </a:rPr>
              <a:t>:</a:t>
            </a:r>
            <a:r>
              <a:rPr lang="en-US" sz="3000" b="1" dirty="0" smtClean="0">
                <a:solidFill>
                  <a:srgbClr val="6600CC"/>
                </a:solidFill>
                <a:latin typeface="Times New Roman" pitchFamily="18" charset="0"/>
              </a:rPr>
              <a:t> </a:t>
            </a:r>
          </a:p>
        </p:txBody>
      </p:sp>
      <p:sp>
        <p:nvSpPr>
          <p:cNvPr id="6169" name="Text Box 44"/>
          <p:cNvSpPr txBox="1">
            <a:spLocks noChangeArrowheads="1"/>
          </p:cNvSpPr>
          <p:nvPr/>
        </p:nvSpPr>
        <p:spPr bwMode="auto">
          <a:xfrm>
            <a:off x="0" y="5257800"/>
            <a:ext cx="1946275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sz="3000" smtClean="0">
              <a:solidFill>
                <a:srgbClr val="000000"/>
              </a:solidFill>
            </a:endParaRPr>
          </a:p>
        </p:txBody>
      </p:sp>
      <p:sp>
        <p:nvSpPr>
          <p:cNvPr id="54317" name="Text Box 45"/>
          <p:cNvSpPr txBox="1">
            <a:spLocks noChangeArrowheads="1"/>
          </p:cNvSpPr>
          <p:nvPr/>
        </p:nvSpPr>
        <p:spPr bwMode="auto">
          <a:xfrm>
            <a:off x="-69850" y="5054600"/>
            <a:ext cx="2133600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US" sz="3100" i="1" smtClean="0">
                <a:solidFill>
                  <a:srgbClr val="000000"/>
                </a:solidFill>
                <a:latin typeface="Times New Roman" pitchFamily="18" charset="0"/>
              </a:rPr>
              <a:t>(</a:t>
            </a:r>
            <a:r>
              <a:rPr lang="nl-NL" sz="3100" i="1" smtClean="0">
                <a:solidFill>
                  <a:srgbClr val="000000"/>
                </a:solidFill>
                <a:latin typeface="Times New Roman" pitchFamily="18" charset="0"/>
              </a:rPr>
              <a:t>PP kết tủa)</a:t>
            </a:r>
            <a:endParaRPr lang="en-US" sz="3100" i="1" smtClean="0">
              <a:solidFill>
                <a:srgbClr val="000000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1922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4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54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54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54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54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54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54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5" dur="2000" fill="hold"/>
                                        <p:tgtEl>
                                          <p:spTgt spid="5430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2CE29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6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" dur="2000" fill="hold"/>
                                        <p:tgtEl>
                                          <p:spTgt spid="543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2CE29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8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2000" fill="hold"/>
                                        <p:tgtEl>
                                          <p:spTgt spid="543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2CE29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302" grpId="0"/>
      <p:bldP spid="54303" grpId="0"/>
      <p:bldP spid="54304" grpId="0"/>
      <p:bldP spid="54304" grpId="1"/>
      <p:bldP spid="54311" grpId="0"/>
      <p:bldP spid="54311" grpId="1"/>
      <p:bldP spid="54312" grpId="0"/>
      <p:bldP spid="54312" grpId="1"/>
      <p:bldP spid="5431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27228" y="266412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 BÀI 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/>
          <a:srcRect l="-160" t="6390" r="160" b="14377"/>
          <a:stretch/>
        </p:blipFill>
        <p:spPr>
          <a:xfrm>
            <a:off x="2133600" y="1430302"/>
            <a:ext cx="4876800" cy="3864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3848073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E6F7F9"/>
            </a:gs>
            <a:gs pos="0">
              <a:srgbClr val="FF6699"/>
            </a:gs>
            <a:gs pos="0">
              <a:srgbClr val="FFFF00"/>
            </a:gs>
            <a:gs pos="100000">
              <a:schemeClr val="bg1"/>
            </a:gs>
            <a:gs pos="100000">
              <a:srgbClr val="DAEAF5"/>
            </a:gs>
            <a:gs pos="50000">
              <a:schemeClr val="bg1"/>
            </a:gs>
            <a:gs pos="100000">
              <a:schemeClr val="bg1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657" name="Group 26"/>
          <p:cNvGrpSpPr>
            <a:grpSpLocks/>
          </p:cNvGrpSpPr>
          <p:nvPr/>
        </p:nvGrpSpPr>
        <p:grpSpPr bwMode="auto">
          <a:xfrm rot="10800000">
            <a:off x="139700" y="168803"/>
            <a:ext cx="8864834" cy="771525"/>
            <a:chOff x="178" y="1637"/>
            <a:chExt cx="4958" cy="486"/>
          </a:xfrm>
        </p:grpSpPr>
        <p:sp>
          <p:nvSpPr>
            <p:cNvPr id="27659" name="Rectangle 27"/>
            <p:cNvSpPr>
              <a:spLocks noChangeArrowheads="1"/>
            </p:cNvSpPr>
            <p:nvPr/>
          </p:nvSpPr>
          <p:spPr bwMode="gray">
            <a:xfrm rot="3419336">
              <a:off x="182" y="1633"/>
              <a:ext cx="486" cy="494"/>
            </a:xfrm>
            <a:prstGeom prst="rect">
              <a:avLst/>
            </a:prstGeom>
            <a:gradFill rotWithShape="1">
              <a:gsLst>
                <a:gs pos="0">
                  <a:srgbClr val="E1FDA1"/>
                </a:gs>
                <a:gs pos="100000">
                  <a:srgbClr val="68754B"/>
                </a:gs>
              </a:gsLst>
              <a:lin ang="5400000" scaled="1"/>
            </a:gradFill>
            <a:ln w="38100">
              <a:solidFill>
                <a:srgbClr val="FFFFFF"/>
              </a:solidFill>
              <a:miter lim="800000"/>
              <a:headEnd/>
              <a:tailEnd/>
            </a:ln>
            <a:effectLst>
              <a:outerShdw dist="179605" dir="487806" algn="ctr" rotWithShape="0">
                <a:srgbClr val="000000">
                  <a:alpha val="50000"/>
                </a:srgbClr>
              </a:outerShdw>
            </a:effectLst>
          </p:spPr>
          <p:txBody>
            <a:bodyPr rot="10800000"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27660" name="Line 28"/>
            <p:cNvSpPr>
              <a:spLocks noChangeShapeType="1"/>
            </p:cNvSpPr>
            <p:nvPr/>
          </p:nvSpPr>
          <p:spPr bwMode="auto">
            <a:xfrm>
              <a:off x="900" y="1677"/>
              <a:ext cx="4236" cy="0"/>
            </a:xfrm>
            <a:prstGeom prst="line">
              <a:avLst/>
            </a:prstGeom>
            <a:noFill/>
            <a:ln w="25400">
              <a:solidFill>
                <a:srgbClr val="C0C0C0"/>
              </a:solidFill>
              <a:prstDash val="sysDot"/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 sz="2400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27658" name="Rectangle 4"/>
          <p:cNvSpPr>
            <a:spLocks noChangeArrowheads="1"/>
          </p:cNvSpPr>
          <p:nvPr/>
        </p:nvSpPr>
        <p:spPr bwMode="auto">
          <a:xfrm>
            <a:off x="1598687" y="8162"/>
            <a:ext cx="537512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4800" b="1" dirty="0" smtClean="0">
                <a:solidFill>
                  <a:srgbClr val="C00000"/>
                </a:solidFill>
              </a:rPr>
              <a:t>KIỂM TRA 1 TIẾT</a:t>
            </a:r>
          </a:p>
        </p:txBody>
      </p:sp>
      <p:sp>
        <p:nvSpPr>
          <p:cNvPr id="4" name="Rectangle 3"/>
          <p:cNvSpPr/>
          <p:nvPr/>
        </p:nvSpPr>
        <p:spPr>
          <a:xfrm>
            <a:off x="287265" y="5867400"/>
            <a:ext cx="771640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>
                <a:solidFill>
                  <a:srgbClr val="000000"/>
                </a:solidFill>
              </a:rPr>
              <a:t>Cho Mg = 24; </a:t>
            </a:r>
            <a:r>
              <a:rPr lang="en-US" sz="2400" b="1" dirty="0" err="1" smtClean="0">
                <a:solidFill>
                  <a:srgbClr val="000000"/>
                </a:solidFill>
              </a:rPr>
              <a:t>Sr</a:t>
            </a:r>
            <a:r>
              <a:rPr lang="en-US" sz="2400" b="1" dirty="0" smtClean="0">
                <a:solidFill>
                  <a:srgbClr val="000000"/>
                </a:solidFill>
              </a:rPr>
              <a:t> = 88; Ba = 137; Li = 7; Na = 23; K = 39; </a:t>
            </a:r>
          </a:p>
          <a:p>
            <a:r>
              <a:rPr lang="en-US" sz="2400" b="1" dirty="0">
                <a:solidFill>
                  <a:srgbClr val="000000"/>
                </a:solidFill>
              </a:rPr>
              <a:t> </a:t>
            </a:r>
            <a:r>
              <a:rPr lang="en-US" sz="2400" b="1" dirty="0" smtClean="0">
                <a:solidFill>
                  <a:srgbClr val="000000"/>
                </a:solidFill>
              </a:rPr>
              <a:t>                              C=12; </a:t>
            </a:r>
            <a:r>
              <a:rPr lang="en-US" sz="2400" b="1" dirty="0" smtClean="0">
                <a:solidFill>
                  <a:srgbClr val="000000"/>
                </a:solidFill>
              </a:rPr>
              <a:t>O=16; Br = 80</a:t>
            </a:r>
            <a:endParaRPr lang="en-US" sz="2400" b="1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35683" y="1282005"/>
            <a:ext cx="854781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err="1" smtClean="0">
                <a:solidFill>
                  <a:srgbClr val="000000"/>
                </a:solidFill>
                <a:cs typeface="Times New Roman" pitchFamily="18" charset="0"/>
              </a:rPr>
              <a:t>Câu</a:t>
            </a:r>
            <a:r>
              <a:rPr lang="en-US" sz="2800" b="1" dirty="0" smtClean="0">
                <a:solidFill>
                  <a:srgbClr val="000000"/>
                </a:solidFill>
                <a:cs typeface="Times New Roman" pitchFamily="18" charset="0"/>
              </a:rPr>
              <a:t> 1: </a:t>
            </a:r>
            <a:r>
              <a:rPr lang="vi-VN" sz="2800" dirty="0">
                <a:solidFill>
                  <a:srgbClr val="000000"/>
                </a:solidFill>
                <a:cs typeface="Times New Roman" pitchFamily="18" charset="0"/>
              </a:rPr>
              <a:t>Cho </a:t>
            </a:r>
            <a:r>
              <a:rPr lang="en-US" sz="2800" dirty="0" smtClean="0">
                <a:solidFill>
                  <a:srgbClr val="000000"/>
                </a:solidFill>
                <a:cs typeface="Times New Roman" pitchFamily="18" charset="0"/>
              </a:rPr>
              <a:t>13,7 </a:t>
            </a:r>
            <a:r>
              <a:rPr lang="en-US" sz="2800" dirty="0">
                <a:solidFill>
                  <a:srgbClr val="000000"/>
                </a:solidFill>
                <a:cs typeface="Times New Roman" pitchFamily="18" charset="0"/>
              </a:rPr>
              <a:t>gam </a:t>
            </a:r>
            <a:r>
              <a:rPr lang="en-US" sz="2800" dirty="0" err="1">
                <a:solidFill>
                  <a:srgbClr val="000000"/>
                </a:solidFill>
                <a:cs typeface="Times New Roman" pitchFamily="18" charset="0"/>
              </a:rPr>
              <a:t>một</a:t>
            </a:r>
            <a:r>
              <a:rPr lang="vi-VN" sz="2800" dirty="0">
                <a:solidFill>
                  <a:srgbClr val="000000"/>
                </a:solidFill>
                <a:cs typeface="Times New Roman" pitchFamily="18" charset="0"/>
              </a:rPr>
              <a:t> kim loại nhóm IIA tác dụng hết với dung dịch </a:t>
            </a:r>
            <a:r>
              <a:rPr lang="vi-VN" sz="2800" dirty="0" smtClean="0">
                <a:solidFill>
                  <a:srgbClr val="000000"/>
                </a:solidFill>
                <a:cs typeface="Times New Roman" pitchFamily="18" charset="0"/>
              </a:rPr>
              <a:t>H</a:t>
            </a:r>
            <a:r>
              <a:rPr lang="en-US" sz="2800" dirty="0" smtClean="0">
                <a:solidFill>
                  <a:srgbClr val="000000"/>
                </a:solidFill>
                <a:cs typeface="Times New Roman" pitchFamily="18" charset="0"/>
              </a:rPr>
              <a:t>Br</a:t>
            </a:r>
            <a:r>
              <a:rPr lang="vi-VN" sz="2800" dirty="0" smtClean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vi-VN" sz="2800" dirty="0">
                <a:solidFill>
                  <a:srgbClr val="000000"/>
                </a:solidFill>
                <a:cs typeface="Times New Roman" pitchFamily="18" charset="0"/>
              </a:rPr>
              <a:t>tạo ra </a:t>
            </a:r>
            <a:r>
              <a:rPr lang="en-US" sz="2800" dirty="0" smtClean="0">
                <a:solidFill>
                  <a:srgbClr val="000000"/>
                </a:solidFill>
                <a:cs typeface="Times New Roman" pitchFamily="18" charset="0"/>
              </a:rPr>
              <a:t>29,7</a:t>
            </a:r>
            <a:r>
              <a:rPr lang="vi-VN" sz="2800" dirty="0" smtClean="0">
                <a:solidFill>
                  <a:srgbClr val="000000"/>
                </a:solidFill>
                <a:cs typeface="Times New Roman" pitchFamily="18" charset="0"/>
              </a:rPr>
              <a:t>g </a:t>
            </a:r>
            <a:r>
              <a:rPr lang="vi-VN" sz="2800" dirty="0">
                <a:solidFill>
                  <a:srgbClr val="000000"/>
                </a:solidFill>
                <a:cs typeface="Times New Roman" pitchFamily="18" charset="0"/>
              </a:rPr>
              <a:t>muối </a:t>
            </a:r>
            <a:r>
              <a:rPr lang="en-US" sz="2800" dirty="0" err="1" smtClean="0">
                <a:solidFill>
                  <a:srgbClr val="000000"/>
                </a:solidFill>
                <a:cs typeface="Times New Roman" pitchFamily="18" charset="0"/>
              </a:rPr>
              <a:t>brom</a:t>
            </a:r>
            <a:r>
              <a:rPr lang="vi-VN" sz="2800" dirty="0" smtClean="0">
                <a:solidFill>
                  <a:srgbClr val="000000"/>
                </a:solidFill>
                <a:cs typeface="Times New Roman" pitchFamily="18" charset="0"/>
              </a:rPr>
              <a:t>ua</a:t>
            </a:r>
            <a:r>
              <a:rPr lang="vi-VN" sz="2800" dirty="0">
                <a:solidFill>
                  <a:srgbClr val="000000"/>
                </a:solidFill>
                <a:cs typeface="Times New Roman" pitchFamily="18" charset="0"/>
              </a:rPr>
              <a:t>. </a:t>
            </a:r>
            <a:r>
              <a:rPr lang="es-ES" sz="2800" dirty="0" err="1">
                <a:solidFill>
                  <a:srgbClr val="000000"/>
                </a:solidFill>
                <a:cs typeface="Times New Roman" pitchFamily="18" charset="0"/>
              </a:rPr>
              <a:t>Xác</a:t>
            </a:r>
            <a:r>
              <a:rPr lang="es-ES" sz="2800" dirty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es-ES" sz="2800" dirty="0" err="1">
                <a:solidFill>
                  <a:srgbClr val="000000"/>
                </a:solidFill>
                <a:cs typeface="Times New Roman" pitchFamily="18" charset="0"/>
              </a:rPr>
              <a:t>định</a:t>
            </a:r>
            <a:r>
              <a:rPr lang="es-ES" sz="2800" dirty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es-ES" sz="2800" dirty="0" err="1">
                <a:solidFill>
                  <a:srgbClr val="000000"/>
                </a:solidFill>
                <a:cs typeface="Times New Roman" pitchFamily="18" charset="0"/>
              </a:rPr>
              <a:t>tên</a:t>
            </a:r>
            <a:r>
              <a:rPr lang="es-ES" sz="2800" dirty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es-ES" sz="2800" dirty="0" err="1">
                <a:solidFill>
                  <a:srgbClr val="000000"/>
                </a:solidFill>
                <a:cs typeface="Times New Roman" pitchFamily="18" charset="0"/>
              </a:rPr>
              <a:t>của</a:t>
            </a:r>
            <a:r>
              <a:rPr lang="es-ES" sz="2800" dirty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es-ES" sz="2800" dirty="0" err="1">
                <a:solidFill>
                  <a:srgbClr val="000000"/>
                </a:solidFill>
                <a:cs typeface="Times New Roman" pitchFamily="18" charset="0"/>
              </a:rPr>
              <a:t>kim</a:t>
            </a:r>
            <a:r>
              <a:rPr lang="es-ES" sz="2800" dirty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es-ES" sz="2800" dirty="0" err="1">
                <a:solidFill>
                  <a:srgbClr val="000000"/>
                </a:solidFill>
                <a:cs typeface="Times New Roman" pitchFamily="18" charset="0"/>
              </a:rPr>
              <a:t>loại</a:t>
            </a:r>
            <a:r>
              <a:rPr lang="es-ES" sz="2800" dirty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es-ES" sz="2800" dirty="0" err="1">
                <a:solidFill>
                  <a:srgbClr val="000000"/>
                </a:solidFill>
                <a:cs typeface="Times New Roman" pitchFamily="18" charset="0"/>
              </a:rPr>
              <a:t>đã</a:t>
            </a:r>
            <a:r>
              <a:rPr lang="es-ES" sz="2800" dirty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es-ES" sz="2800" dirty="0" err="1">
                <a:solidFill>
                  <a:srgbClr val="000000"/>
                </a:solidFill>
                <a:cs typeface="Times New Roman" pitchFamily="18" charset="0"/>
              </a:rPr>
              <a:t>dùng</a:t>
            </a:r>
            <a:r>
              <a:rPr lang="es-ES" sz="2800" dirty="0">
                <a:solidFill>
                  <a:srgbClr val="000000"/>
                </a:solidFill>
                <a:cs typeface="Times New Roman" pitchFamily="18" charset="0"/>
              </a:rPr>
              <a:t>. </a:t>
            </a:r>
            <a:endParaRPr lang="en-US" sz="2800" dirty="0">
              <a:solidFill>
                <a:srgbClr val="000000"/>
              </a:solidFill>
              <a:cs typeface="Times New Roman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66483" y="2520591"/>
            <a:ext cx="851592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n-US" sz="2800" dirty="0">
                <a:solidFill>
                  <a:srgbClr val="000000"/>
                </a:solidFill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cs typeface="Times New Roman" pitchFamily="18" charset="0"/>
              </a:rPr>
              <a:t>Câu</a:t>
            </a:r>
            <a:r>
              <a:rPr lang="en-US" sz="2800" b="1" dirty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000000"/>
                </a:solidFill>
                <a:cs typeface="Times New Roman" pitchFamily="18" charset="0"/>
              </a:rPr>
              <a:t>2: </a:t>
            </a:r>
            <a:r>
              <a:rPr lang="vi-VN" sz="2800" dirty="0" smtClean="0">
                <a:solidFill>
                  <a:srgbClr val="000000"/>
                </a:solidFill>
              </a:rPr>
              <a:t>Cho </a:t>
            </a:r>
            <a:r>
              <a:rPr lang="en-US" sz="2800" dirty="0">
                <a:solidFill>
                  <a:srgbClr val="000000"/>
                </a:solidFill>
              </a:rPr>
              <a:t>6</a:t>
            </a:r>
            <a:r>
              <a:rPr lang="vi-VN" sz="2800" dirty="0">
                <a:solidFill>
                  <a:srgbClr val="000000"/>
                </a:solidFill>
              </a:rPr>
              <a:t> g hỗn hợp hai kim loại kiềm ở hai chu kì kế tiếp trong bảng tuần hoàn tác dụng hết với nước thu được </a:t>
            </a:r>
            <a:r>
              <a:rPr lang="en-US" sz="2800" dirty="0">
                <a:solidFill>
                  <a:srgbClr val="000000"/>
                </a:solidFill>
              </a:rPr>
              <a:t>4,48</a:t>
            </a:r>
            <a:r>
              <a:rPr lang="vi-VN" sz="2800" dirty="0">
                <a:solidFill>
                  <a:srgbClr val="000000"/>
                </a:solidFill>
              </a:rPr>
              <a:t> lít H</a:t>
            </a:r>
            <a:r>
              <a:rPr lang="vi-VN" sz="2800" baseline="-25000" dirty="0">
                <a:solidFill>
                  <a:srgbClr val="000000"/>
                </a:solidFill>
              </a:rPr>
              <a:t>2</a:t>
            </a:r>
            <a:r>
              <a:rPr lang="vi-VN" sz="2800" dirty="0">
                <a:solidFill>
                  <a:srgbClr val="000000"/>
                </a:solidFill>
              </a:rPr>
              <a:t> (đktc). Xác định tên hai kim loại kiềm ?</a:t>
            </a:r>
            <a:endParaRPr lang="en-US" sz="2800" dirty="0">
              <a:solidFill>
                <a:srgbClr val="000000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87265" y="3899118"/>
            <a:ext cx="8419085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800" b="1" dirty="0" err="1" smtClean="0">
                <a:solidFill>
                  <a:srgbClr val="000000"/>
                </a:solidFill>
              </a:rPr>
              <a:t>Câu</a:t>
            </a:r>
            <a:r>
              <a:rPr lang="en-US" sz="2800" b="1" dirty="0" smtClean="0">
                <a:solidFill>
                  <a:srgbClr val="000000"/>
                </a:solidFill>
              </a:rPr>
              <a:t> 3</a:t>
            </a:r>
            <a:r>
              <a:rPr lang="vi-VN" sz="2800" b="1" dirty="0" smtClean="0">
                <a:solidFill>
                  <a:srgbClr val="000000"/>
                </a:solidFill>
              </a:rPr>
              <a:t>:</a:t>
            </a:r>
            <a:r>
              <a:rPr lang="vi-VN" sz="2800" dirty="0">
                <a:solidFill>
                  <a:srgbClr val="000000"/>
                </a:solidFill>
              </a:rPr>
              <a:t> Cho </a:t>
            </a:r>
            <a:r>
              <a:rPr lang="en-US" sz="2800" dirty="0" smtClean="0">
                <a:solidFill>
                  <a:srgbClr val="000000"/>
                </a:solidFill>
              </a:rPr>
              <a:t>88,7</a:t>
            </a:r>
            <a:r>
              <a:rPr lang="vi-VN" sz="2800" dirty="0" smtClean="0">
                <a:solidFill>
                  <a:srgbClr val="000000"/>
                </a:solidFill>
              </a:rPr>
              <a:t> </a:t>
            </a:r>
            <a:r>
              <a:rPr lang="vi-VN" sz="2800" dirty="0">
                <a:solidFill>
                  <a:srgbClr val="000000"/>
                </a:solidFill>
              </a:rPr>
              <a:t>g hỗn hợp </a:t>
            </a:r>
            <a:r>
              <a:rPr lang="en-US" sz="2800" dirty="0" err="1" smtClean="0">
                <a:solidFill>
                  <a:srgbClr val="000000"/>
                </a:solidFill>
              </a:rPr>
              <a:t>Sr</a:t>
            </a:r>
            <a:r>
              <a:rPr lang="vi-VN" sz="2800" dirty="0" smtClean="0">
                <a:solidFill>
                  <a:srgbClr val="000000"/>
                </a:solidFill>
              </a:rPr>
              <a:t>CO</a:t>
            </a:r>
            <a:r>
              <a:rPr lang="vi-VN" sz="2800" baseline="-25000" dirty="0" smtClean="0">
                <a:solidFill>
                  <a:srgbClr val="000000"/>
                </a:solidFill>
              </a:rPr>
              <a:t>3</a:t>
            </a:r>
            <a:r>
              <a:rPr lang="vi-VN" sz="2800" dirty="0">
                <a:solidFill>
                  <a:srgbClr val="000000"/>
                </a:solidFill>
              </a:rPr>
              <a:t> và </a:t>
            </a:r>
            <a:r>
              <a:rPr lang="en-US" sz="2800" dirty="0" smtClean="0">
                <a:solidFill>
                  <a:srgbClr val="000000"/>
                </a:solidFill>
              </a:rPr>
              <a:t>Ba</a:t>
            </a:r>
            <a:r>
              <a:rPr lang="vi-VN" sz="2800" dirty="0" smtClean="0">
                <a:solidFill>
                  <a:srgbClr val="000000"/>
                </a:solidFill>
              </a:rPr>
              <a:t>CO</a:t>
            </a:r>
            <a:r>
              <a:rPr lang="vi-VN" sz="2800" baseline="-25000" dirty="0" smtClean="0">
                <a:solidFill>
                  <a:srgbClr val="000000"/>
                </a:solidFill>
              </a:rPr>
              <a:t>3</a:t>
            </a:r>
            <a:r>
              <a:rPr lang="vi-VN" sz="2800" dirty="0">
                <a:solidFill>
                  <a:srgbClr val="000000"/>
                </a:solidFill>
              </a:rPr>
              <a:t> tác dụng hết với dung dịch HCl thấy bay ra </a:t>
            </a:r>
            <a:r>
              <a:rPr lang="en-US" sz="2800" dirty="0" smtClean="0">
                <a:solidFill>
                  <a:srgbClr val="000000"/>
                </a:solidFill>
              </a:rPr>
              <a:t>11,2 </a:t>
            </a:r>
            <a:r>
              <a:rPr lang="vi-VN" sz="2800" dirty="0" smtClean="0">
                <a:solidFill>
                  <a:srgbClr val="000000"/>
                </a:solidFill>
              </a:rPr>
              <a:t>l</a:t>
            </a:r>
            <a:r>
              <a:rPr lang="en-US" sz="2800" dirty="0" err="1" smtClean="0">
                <a:solidFill>
                  <a:srgbClr val="000000"/>
                </a:solidFill>
              </a:rPr>
              <a:t>ít</a:t>
            </a:r>
            <a:r>
              <a:rPr lang="vi-VN" sz="2800" dirty="0" smtClean="0">
                <a:solidFill>
                  <a:srgbClr val="000000"/>
                </a:solidFill>
              </a:rPr>
              <a:t> </a:t>
            </a:r>
            <a:r>
              <a:rPr lang="vi-VN" sz="2800" dirty="0">
                <a:solidFill>
                  <a:srgbClr val="000000"/>
                </a:solidFill>
              </a:rPr>
              <a:t>khí CO</a:t>
            </a:r>
            <a:r>
              <a:rPr lang="vi-VN" sz="2800" baseline="-25000" dirty="0">
                <a:solidFill>
                  <a:srgbClr val="000000"/>
                </a:solidFill>
              </a:rPr>
              <a:t>2</a:t>
            </a:r>
            <a:r>
              <a:rPr lang="vi-VN" sz="2800" dirty="0">
                <a:solidFill>
                  <a:srgbClr val="000000"/>
                </a:solidFill>
              </a:rPr>
              <a:t> (đktc). </a:t>
            </a:r>
            <a:r>
              <a:rPr lang="en-US" sz="2800" dirty="0" err="1">
                <a:solidFill>
                  <a:srgbClr val="000000"/>
                </a:solidFill>
              </a:rPr>
              <a:t>Tính</a:t>
            </a:r>
            <a:r>
              <a:rPr lang="en-US" sz="2800" dirty="0">
                <a:solidFill>
                  <a:srgbClr val="000000"/>
                </a:solidFill>
              </a:rPr>
              <a:t> </a:t>
            </a:r>
            <a:r>
              <a:rPr lang="en-US" sz="2800" dirty="0" err="1">
                <a:solidFill>
                  <a:srgbClr val="000000"/>
                </a:solidFill>
              </a:rPr>
              <a:t>thành</a:t>
            </a:r>
            <a:r>
              <a:rPr lang="en-US" sz="2800" dirty="0">
                <a:solidFill>
                  <a:srgbClr val="000000"/>
                </a:solidFill>
              </a:rPr>
              <a:t> </a:t>
            </a:r>
            <a:r>
              <a:rPr lang="en-US" sz="2800" dirty="0" err="1">
                <a:solidFill>
                  <a:srgbClr val="000000"/>
                </a:solidFill>
              </a:rPr>
              <a:t>phần</a:t>
            </a:r>
            <a:r>
              <a:rPr lang="en-US" sz="2800" dirty="0">
                <a:solidFill>
                  <a:srgbClr val="000000"/>
                </a:solidFill>
              </a:rPr>
              <a:t> p</a:t>
            </a:r>
            <a:r>
              <a:rPr lang="vi-VN" sz="2800" dirty="0">
                <a:solidFill>
                  <a:srgbClr val="000000"/>
                </a:solidFill>
              </a:rPr>
              <a:t>hần trăm khối lượng của </a:t>
            </a:r>
            <a:r>
              <a:rPr lang="en-US" sz="2800" dirty="0" err="1">
                <a:solidFill>
                  <a:srgbClr val="000000"/>
                </a:solidFill>
              </a:rPr>
              <a:t>mỗi</a:t>
            </a:r>
            <a:r>
              <a:rPr lang="vi-VN" sz="2800" dirty="0">
                <a:solidFill>
                  <a:srgbClr val="000000"/>
                </a:solidFill>
              </a:rPr>
              <a:t> muối </a:t>
            </a:r>
            <a:r>
              <a:rPr lang="vi-VN" sz="2800" dirty="0" smtClean="0">
                <a:solidFill>
                  <a:srgbClr val="000000"/>
                </a:solidFill>
              </a:rPr>
              <a:t>(</a:t>
            </a:r>
            <a:r>
              <a:rPr lang="en-US" sz="2800" dirty="0" err="1" smtClean="0">
                <a:solidFill>
                  <a:srgbClr val="000000"/>
                </a:solidFill>
              </a:rPr>
              <a:t>Sr</a:t>
            </a:r>
            <a:r>
              <a:rPr lang="vi-VN" sz="2800" dirty="0" smtClean="0">
                <a:solidFill>
                  <a:srgbClr val="000000"/>
                </a:solidFill>
              </a:rPr>
              <a:t>CO</a:t>
            </a:r>
            <a:r>
              <a:rPr lang="vi-VN" sz="2800" baseline="-25000" dirty="0" smtClean="0">
                <a:solidFill>
                  <a:srgbClr val="000000"/>
                </a:solidFill>
              </a:rPr>
              <a:t>3</a:t>
            </a:r>
            <a:r>
              <a:rPr lang="vi-VN" sz="2800" dirty="0">
                <a:solidFill>
                  <a:srgbClr val="000000"/>
                </a:solidFill>
              </a:rPr>
              <a:t> và </a:t>
            </a:r>
            <a:r>
              <a:rPr lang="en-US" sz="2800" dirty="0" smtClean="0">
                <a:solidFill>
                  <a:srgbClr val="000000"/>
                </a:solidFill>
              </a:rPr>
              <a:t>Ba</a:t>
            </a:r>
            <a:r>
              <a:rPr lang="vi-VN" sz="2800" dirty="0" smtClean="0">
                <a:solidFill>
                  <a:srgbClr val="000000"/>
                </a:solidFill>
              </a:rPr>
              <a:t>CO</a:t>
            </a:r>
            <a:r>
              <a:rPr lang="vi-VN" sz="2800" baseline="-25000" dirty="0" smtClean="0">
                <a:solidFill>
                  <a:srgbClr val="000000"/>
                </a:solidFill>
              </a:rPr>
              <a:t>3</a:t>
            </a:r>
            <a:r>
              <a:rPr lang="vi-VN" sz="2800" dirty="0">
                <a:solidFill>
                  <a:srgbClr val="000000"/>
                </a:solidFill>
              </a:rPr>
              <a:t>) trong hỗn hợp?</a:t>
            </a:r>
            <a:endParaRPr lang="en-US" sz="28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51712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304800" y="866775"/>
            <a:ext cx="8229600" cy="507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3600" b="1" u="sng" dirty="0" err="1">
                <a:solidFill>
                  <a:srgbClr val="996633"/>
                </a:solidFill>
                <a:latin typeface="Times New Roman" pitchFamily="18" charset="0"/>
              </a:rPr>
              <a:t>Câu</a:t>
            </a:r>
            <a:r>
              <a:rPr lang="en-US" sz="3600" b="1" u="sng" dirty="0">
                <a:solidFill>
                  <a:srgbClr val="996633"/>
                </a:solidFill>
                <a:latin typeface="Times New Roman" pitchFamily="18" charset="0"/>
              </a:rPr>
              <a:t> 1</a:t>
            </a:r>
            <a:r>
              <a:rPr lang="en-US" sz="3600" u="sng" dirty="0">
                <a:solidFill>
                  <a:srgbClr val="996633"/>
                </a:solidFill>
                <a:latin typeface="Times New Roman" pitchFamily="18" charset="0"/>
              </a:rPr>
              <a:t>:</a:t>
            </a:r>
            <a:r>
              <a:rPr lang="en-US" sz="3600" dirty="0">
                <a:solidFill>
                  <a:srgbClr val="0541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Cấu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hình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electron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lớp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ngoài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cùng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của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nguyên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tử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kim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loại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kiềm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là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:</a:t>
            </a:r>
            <a:r>
              <a:rPr lang="en-US" sz="3600" b="1" dirty="0">
                <a:latin typeface="Times New Roman" pitchFamily="18" charset="0"/>
              </a:rPr>
              <a:t> </a:t>
            </a:r>
          </a:p>
          <a:p>
            <a:pPr eaLnBrk="1" hangingPunct="1"/>
            <a:r>
              <a:rPr lang="en-US" sz="3600" dirty="0" smtClean="0">
                <a:latin typeface="Times New Roman" pitchFamily="18" charset="0"/>
              </a:rPr>
              <a:t>       </a:t>
            </a:r>
            <a:r>
              <a:rPr lang="en-US" sz="3600" dirty="0">
                <a:latin typeface="Times New Roman" pitchFamily="18" charset="0"/>
              </a:rPr>
              <a:t>A. ns</a:t>
            </a:r>
            <a:r>
              <a:rPr lang="en-US" sz="3600" baseline="30000" dirty="0">
                <a:latin typeface="Times New Roman" pitchFamily="18" charset="0"/>
              </a:rPr>
              <a:t>1</a:t>
            </a:r>
            <a:r>
              <a:rPr lang="en-US" sz="3600" dirty="0">
                <a:latin typeface="Times New Roman" pitchFamily="18" charset="0"/>
              </a:rPr>
              <a:t> </a:t>
            </a:r>
          </a:p>
          <a:p>
            <a:pPr eaLnBrk="1" hangingPunct="1"/>
            <a:r>
              <a:rPr lang="en-US" sz="3600" dirty="0">
                <a:latin typeface="Times New Roman" pitchFamily="18" charset="0"/>
              </a:rPr>
              <a:t>			</a:t>
            </a:r>
          </a:p>
          <a:p>
            <a:pPr eaLnBrk="1" hangingPunct="1"/>
            <a:r>
              <a:rPr lang="en-US" sz="3600" dirty="0">
                <a:latin typeface="Times New Roman" pitchFamily="18" charset="0"/>
              </a:rPr>
              <a:t>       B. ns</a:t>
            </a:r>
            <a:r>
              <a:rPr lang="en-US" sz="3600" baseline="30000" dirty="0">
                <a:latin typeface="Times New Roman" pitchFamily="18" charset="0"/>
              </a:rPr>
              <a:t>2</a:t>
            </a:r>
            <a:r>
              <a:rPr lang="en-US" sz="3600" dirty="0">
                <a:latin typeface="Times New Roman" pitchFamily="18" charset="0"/>
              </a:rPr>
              <a:t> </a:t>
            </a:r>
          </a:p>
          <a:p>
            <a:pPr eaLnBrk="1" hangingPunct="1"/>
            <a:r>
              <a:rPr lang="en-US" sz="3600" dirty="0">
                <a:latin typeface="Times New Roman" pitchFamily="18" charset="0"/>
              </a:rPr>
              <a:t>				</a:t>
            </a:r>
          </a:p>
          <a:p>
            <a:pPr eaLnBrk="1" hangingPunct="1"/>
            <a:r>
              <a:rPr lang="en-US" sz="3600" dirty="0">
                <a:latin typeface="Times New Roman" pitchFamily="18" charset="0"/>
              </a:rPr>
              <a:t>       C. ns</a:t>
            </a:r>
            <a:r>
              <a:rPr lang="en-US" sz="3600" baseline="30000" dirty="0">
                <a:latin typeface="Times New Roman" pitchFamily="18" charset="0"/>
              </a:rPr>
              <a:t>2</a:t>
            </a:r>
            <a:r>
              <a:rPr lang="en-US" sz="3600" dirty="0">
                <a:latin typeface="Times New Roman" pitchFamily="18" charset="0"/>
              </a:rPr>
              <a:t> np</a:t>
            </a:r>
            <a:r>
              <a:rPr lang="en-US" sz="3600" baseline="30000" dirty="0">
                <a:latin typeface="Times New Roman" pitchFamily="18" charset="0"/>
              </a:rPr>
              <a:t>1</a:t>
            </a:r>
            <a:r>
              <a:rPr lang="en-US" sz="3600" dirty="0">
                <a:latin typeface="Times New Roman" pitchFamily="18" charset="0"/>
              </a:rPr>
              <a:t> </a:t>
            </a:r>
          </a:p>
          <a:p>
            <a:pPr eaLnBrk="1" hangingPunct="1"/>
            <a:r>
              <a:rPr lang="en-US" sz="3600" dirty="0">
                <a:latin typeface="Times New Roman" pitchFamily="18" charset="0"/>
              </a:rPr>
              <a:t>			</a:t>
            </a:r>
          </a:p>
          <a:p>
            <a:pPr eaLnBrk="1" hangingPunct="1"/>
            <a:r>
              <a:rPr lang="en-US" sz="3600" dirty="0">
                <a:latin typeface="Times New Roman" pitchFamily="18" charset="0"/>
              </a:rPr>
              <a:t>       D. ns</a:t>
            </a:r>
            <a:r>
              <a:rPr lang="en-US" sz="3600" baseline="30000" dirty="0">
                <a:latin typeface="Times New Roman" pitchFamily="18" charset="0"/>
              </a:rPr>
              <a:t>2</a:t>
            </a:r>
            <a:r>
              <a:rPr lang="en-US" sz="3600" dirty="0">
                <a:latin typeface="Times New Roman" pitchFamily="18" charset="0"/>
              </a:rPr>
              <a:t> np</a:t>
            </a:r>
            <a:r>
              <a:rPr lang="en-US" sz="3600" baseline="30000" dirty="0">
                <a:latin typeface="Times New Roman" pitchFamily="18" charset="0"/>
              </a:rPr>
              <a:t>5</a:t>
            </a:r>
            <a:r>
              <a:rPr lang="en-US" sz="3600" dirty="0">
                <a:latin typeface="Times New Roman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85070393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304800" y="1403340"/>
            <a:ext cx="8610600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indent="457200"/>
            <a:r>
              <a:rPr lang="nl-NL" sz="3600" b="1" u="sng" dirty="0">
                <a:solidFill>
                  <a:srgbClr val="663300"/>
                </a:solidFill>
                <a:latin typeface="Times New Roman" pitchFamily="18" charset="0"/>
              </a:rPr>
              <a:t>Câu 2</a:t>
            </a:r>
            <a:r>
              <a:rPr lang="nl-NL" sz="3600" u="sng" dirty="0">
                <a:solidFill>
                  <a:srgbClr val="663300"/>
                </a:solidFill>
                <a:latin typeface="Times New Roman" pitchFamily="18" charset="0"/>
              </a:rPr>
              <a:t>:</a:t>
            </a:r>
            <a:r>
              <a:rPr lang="nl-NL" sz="3600" dirty="0">
                <a:latin typeface="Times New Roman" pitchFamily="18" charset="0"/>
              </a:rPr>
              <a:t>  </a:t>
            </a:r>
            <a:r>
              <a:rPr lang="nl-NL" sz="3600" b="1" dirty="0">
                <a:solidFill>
                  <a:srgbClr val="0000FF"/>
                </a:solidFill>
                <a:latin typeface="Times New Roman" pitchFamily="18" charset="0"/>
              </a:rPr>
              <a:t>Công thức chung của oxit kim loại thuộc nhóm IA là</a:t>
            </a:r>
            <a:endParaRPr lang="en-US" sz="3600" b="1" dirty="0">
              <a:solidFill>
                <a:srgbClr val="0000FF"/>
              </a:solidFill>
              <a:latin typeface="Times New Roman" pitchFamily="18" charset="0"/>
            </a:endParaRPr>
          </a:p>
          <a:p>
            <a:pPr indent="457200"/>
            <a:r>
              <a:rPr lang="nl-NL" sz="3600" dirty="0">
                <a:latin typeface="Times New Roman" pitchFamily="18" charset="0"/>
              </a:rPr>
              <a:t>        </a:t>
            </a:r>
          </a:p>
          <a:p>
            <a:pPr indent="457200"/>
            <a:r>
              <a:rPr lang="nl-NL" sz="3600" dirty="0">
                <a:latin typeface="Times New Roman" pitchFamily="18" charset="0"/>
              </a:rPr>
              <a:t>	A.  R</a:t>
            </a:r>
            <a:r>
              <a:rPr lang="nl-NL" sz="3600" baseline="-25000" dirty="0">
                <a:latin typeface="Times New Roman" pitchFamily="18" charset="0"/>
              </a:rPr>
              <a:t>2</a:t>
            </a:r>
            <a:r>
              <a:rPr lang="nl-NL" sz="3600" dirty="0">
                <a:latin typeface="Times New Roman" pitchFamily="18" charset="0"/>
              </a:rPr>
              <a:t>O</a:t>
            </a:r>
            <a:r>
              <a:rPr lang="nl-NL" sz="3600" baseline="-25000" dirty="0">
                <a:latin typeface="Times New Roman" pitchFamily="18" charset="0"/>
              </a:rPr>
              <a:t>3</a:t>
            </a:r>
            <a:r>
              <a:rPr lang="nl-NL" sz="3600" dirty="0">
                <a:latin typeface="Times New Roman" pitchFamily="18" charset="0"/>
              </a:rPr>
              <a:t>. 		B. RO</a:t>
            </a:r>
            <a:r>
              <a:rPr lang="nl-NL" sz="3600" baseline="-25000" dirty="0">
                <a:latin typeface="Times New Roman" pitchFamily="18" charset="0"/>
              </a:rPr>
              <a:t>2</a:t>
            </a:r>
            <a:r>
              <a:rPr lang="nl-NL" sz="3600" dirty="0">
                <a:latin typeface="Times New Roman" pitchFamily="18" charset="0"/>
              </a:rPr>
              <a:t>. 	</a:t>
            </a:r>
          </a:p>
          <a:p>
            <a:pPr indent="457200"/>
            <a:r>
              <a:rPr lang="nl-NL" sz="3600" dirty="0">
                <a:latin typeface="Times New Roman" pitchFamily="18" charset="0"/>
              </a:rPr>
              <a:t>	</a:t>
            </a:r>
          </a:p>
          <a:p>
            <a:pPr indent="457200"/>
            <a:r>
              <a:rPr lang="nl-NL" sz="3600" dirty="0">
                <a:latin typeface="Times New Roman" pitchFamily="18" charset="0"/>
              </a:rPr>
              <a:t>    C. R</a:t>
            </a:r>
            <a:r>
              <a:rPr lang="nl-NL" sz="3600" baseline="-25000" dirty="0">
                <a:latin typeface="Times New Roman" pitchFamily="18" charset="0"/>
              </a:rPr>
              <a:t>2</a:t>
            </a:r>
            <a:r>
              <a:rPr lang="nl-NL" sz="3600" dirty="0">
                <a:latin typeface="Times New Roman" pitchFamily="18" charset="0"/>
              </a:rPr>
              <a:t>O. 			D. RO.</a:t>
            </a:r>
          </a:p>
        </p:txBody>
      </p:sp>
    </p:spTree>
    <p:extLst>
      <p:ext uri="{BB962C8B-B14F-4D97-AF65-F5344CB8AC3E}">
        <p14:creationId xmlns:p14="http://schemas.microsoft.com/office/powerpoint/2010/main" val="3067751488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-37307" y="1418583"/>
            <a:ext cx="9218613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indent="179388" algn="ctr">
              <a:tabLst>
                <a:tab pos="1628775" algn="l"/>
                <a:tab pos="3081338" algn="l"/>
                <a:tab pos="4533900" algn="l"/>
              </a:tabLst>
            </a:pPr>
            <a:r>
              <a:rPr lang="en-US" sz="3600" b="1" u="sng" dirty="0" err="1">
                <a:solidFill>
                  <a:srgbClr val="996633"/>
                </a:solidFill>
                <a:latin typeface="Times New Roman" pitchFamily="18" charset="0"/>
              </a:rPr>
              <a:t>Câu</a:t>
            </a:r>
            <a:r>
              <a:rPr lang="en-US" sz="3600" b="1" u="sng" dirty="0">
                <a:solidFill>
                  <a:srgbClr val="996633"/>
                </a:solidFill>
                <a:latin typeface="Times New Roman" pitchFamily="18" charset="0"/>
              </a:rPr>
              <a:t> </a:t>
            </a:r>
            <a:r>
              <a:rPr lang="en-US" sz="3600" b="1" u="sng" dirty="0" smtClean="0">
                <a:solidFill>
                  <a:srgbClr val="996633"/>
                </a:solidFill>
                <a:latin typeface="Times New Roman" pitchFamily="18" charset="0"/>
              </a:rPr>
              <a:t>3</a:t>
            </a:r>
            <a:r>
              <a:rPr lang="en-US" sz="3600" dirty="0" smtClean="0">
                <a:solidFill>
                  <a:srgbClr val="0000FF"/>
                </a:solidFill>
                <a:latin typeface="Times New Roman" pitchFamily="18" charset="0"/>
              </a:rPr>
              <a:t>  </a:t>
            </a:r>
            <a:r>
              <a:rPr lang="en-US" sz="3600" dirty="0">
                <a:solidFill>
                  <a:srgbClr val="0000FF"/>
                </a:solidFill>
                <a:latin typeface="Times New Roman" pitchFamily="18" charset="0"/>
              </a:rPr>
              <a:t>: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Dãy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gồm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các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kim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loại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đều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phản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0000FF"/>
                </a:solidFill>
                <a:latin typeface="Times New Roman" pitchFamily="18" charset="0"/>
              </a:rPr>
              <a:t>ứng</a:t>
            </a:r>
            <a:endParaRPr lang="en-US" sz="3600" b="1" dirty="0" smtClean="0">
              <a:solidFill>
                <a:srgbClr val="0000FF"/>
              </a:solidFill>
              <a:latin typeface="Times New Roman" pitchFamily="18" charset="0"/>
            </a:endParaRPr>
          </a:p>
          <a:p>
            <a:pPr indent="179388" algn="ctr">
              <a:tabLst>
                <a:tab pos="1628775" algn="l"/>
                <a:tab pos="3081338" algn="l"/>
                <a:tab pos="4533900" algn="l"/>
              </a:tabLst>
            </a:pPr>
            <a:r>
              <a:rPr lang="en-US" sz="3600" b="1" dirty="0" err="1" smtClean="0">
                <a:solidFill>
                  <a:srgbClr val="0000FF"/>
                </a:solidFill>
                <a:latin typeface="Times New Roman" pitchFamily="18" charset="0"/>
              </a:rPr>
              <a:t>với</a:t>
            </a:r>
            <a:r>
              <a:rPr lang="en-US" sz="3600" b="1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nước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ở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nhiệt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độ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thường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tạo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ra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dung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dịch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</a:p>
          <a:p>
            <a:pPr indent="179388">
              <a:tabLst>
                <a:tab pos="1628775" algn="l"/>
                <a:tab pos="3081338" algn="l"/>
                <a:tab pos="4533900" algn="l"/>
              </a:tabLst>
            </a:pPr>
            <a:r>
              <a:rPr lang="en-US" sz="3600" b="1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0000FF"/>
                </a:solidFill>
                <a:latin typeface="Times New Roman" pitchFamily="18" charset="0"/>
              </a:rPr>
              <a:t>kiềm</a:t>
            </a:r>
            <a:r>
              <a:rPr lang="en-US" sz="3600" b="1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là</a:t>
            </a:r>
            <a:endParaRPr lang="en-US" sz="3600" b="1" dirty="0">
              <a:solidFill>
                <a:srgbClr val="0000FF"/>
              </a:solidFill>
              <a:latin typeface="Times New Roman" pitchFamily="18" charset="0"/>
            </a:endParaRPr>
          </a:p>
          <a:p>
            <a:pPr indent="179388">
              <a:tabLst>
                <a:tab pos="1628775" algn="l"/>
                <a:tab pos="3081338" algn="l"/>
                <a:tab pos="4533900" algn="l"/>
              </a:tabLst>
            </a:pPr>
            <a:endParaRPr lang="en-US" sz="3600" b="1" dirty="0">
              <a:solidFill>
                <a:srgbClr val="0000FF"/>
              </a:solidFill>
              <a:latin typeface="Times New Roman" pitchFamily="18" charset="0"/>
            </a:endParaRPr>
          </a:p>
          <a:p>
            <a:pPr indent="179388">
              <a:tabLst>
                <a:tab pos="1628775" algn="l"/>
                <a:tab pos="3081338" algn="l"/>
                <a:tab pos="4533900" algn="l"/>
              </a:tabLst>
            </a:pPr>
            <a:r>
              <a:rPr lang="en-US" sz="3600" dirty="0">
                <a:latin typeface="Times New Roman" pitchFamily="18" charset="0"/>
              </a:rPr>
              <a:t>   A.  Na, Fe, K	                 B.  Na, Cu, K	</a:t>
            </a:r>
          </a:p>
          <a:p>
            <a:pPr indent="179388">
              <a:tabLst>
                <a:tab pos="1628775" algn="l"/>
                <a:tab pos="3081338" algn="l"/>
                <a:tab pos="4533900" algn="l"/>
              </a:tabLst>
            </a:pPr>
            <a:endParaRPr lang="en-US" sz="3600" dirty="0">
              <a:latin typeface="Times New Roman" pitchFamily="18" charset="0"/>
            </a:endParaRPr>
          </a:p>
          <a:p>
            <a:pPr indent="179388">
              <a:tabLst>
                <a:tab pos="1628775" algn="l"/>
                <a:tab pos="3081338" algn="l"/>
                <a:tab pos="4533900" algn="l"/>
              </a:tabLst>
            </a:pPr>
            <a:r>
              <a:rPr lang="en-US" sz="3600" dirty="0">
                <a:latin typeface="Times New Roman" pitchFamily="18" charset="0"/>
              </a:rPr>
              <a:t>   C.  Na, Ba, K	                 D.  Be, Na, K</a:t>
            </a:r>
          </a:p>
        </p:txBody>
      </p:sp>
    </p:spTree>
    <p:extLst>
      <p:ext uri="{BB962C8B-B14F-4D97-AF65-F5344CB8AC3E}">
        <p14:creationId xmlns:p14="http://schemas.microsoft.com/office/powerpoint/2010/main" val="3071966803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3980" y="1066800"/>
            <a:ext cx="9144000" cy="507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marL="342900" indent="-342900"/>
            <a:r>
              <a:rPr lang="en-US" sz="3600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u="sng" dirty="0" err="1">
                <a:solidFill>
                  <a:srgbClr val="996633"/>
                </a:solidFill>
                <a:latin typeface="Times New Roman" pitchFamily="18" charset="0"/>
              </a:rPr>
              <a:t>Câu</a:t>
            </a:r>
            <a:r>
              <a:rPr lang="en-US" sz="3600" b="1" u="sng" dirty="0">
                <a:solidFill>
                  <a:srgbClr val="996633"/>
                </a:solidFill>
                <a:latin typeface="Times New Roman" pitchFamily="18" charset="0"/>
              </a:rPr>
              <a:t> </a:t>
            </a:r>
            <a:r>
              <a:rPr lang="en-US" sz="3600" b="1" u="sng" dirty="0" smtClean="0">
                <a:solidFill>
                  <a:srgbClr val="996633"/>
                </a:solidFill>
                <a:latin typeface="Times New Roman" pitchFamily="18" charset="0"/>
              </a:rPr>
              <a:t>4</a:t>
            </a:r>
            <a:r>
              <a:rPr lang="en-US" sz="3600" u="sng" dirty="0" smtClean="0">
                <a:solidFill>
                  <a:srgbClr val="996633"/>
                </a:solidFill>
                <a:latin typeface="Times New Roman" pitchFamily="18" charset="0"/>
              </a:rPr>
              <a:t>:</a:t>
            </a:r>
            <a:r>
              <a:rPr lang="en-US" sz="3600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Để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điều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chế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kim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loại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nhóm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IIA,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người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ta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sử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dụng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phương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pháp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nào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sau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đây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:</a:t>
            </a:r>
          </a:p>
          <a:p>
            <a:pPr marL="342900" indent="-342900"/>
            <a:r>
              <a:rPr lang="en-US" sz="3600" dirty="0" smtClean="0">
                <a:latin typeface="Times New Roman" pitchFamily="18" charset="0"/>
              </a:rPr>
              <a:t>         </a:t>
            </a:r>
            <a:r>
              <a:rPr lang="en-US" sz="3600" dirty="0">
                <a:latin typeface="Times New Roman" pitchFamily="18" charset="0"/>
              </a:rPr>
              <a:t>A. </a:t>
            </a:r>
            <a:r>
              <a:rPr lang="en-US" sz="3600" dirty="0" err="1">
                <a:latin typeface="Times New Roman" pitchFamily="18" charset="0"/>
              </a:rPr>
              <a:t>Nhiệt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luyện</a:t>
            </a:r>
            <a:r>
              <a:rPr lang="en-US" sz="3600" dirty="0">
                <a:latin typeface="Times New Roman" pitchFamily="18" charset="0"/>
              </a:rPr>
              <a:t>  </a:t>
            </a:r>
          </a:p>
          <a:p>
            <a:pPr marL="342900" indent="-342900"/>
            <a:r>
              <a:rPr lang="en-US" sz="3600" dirty="0">
                <a:latin typeface="Times New Roman" pitchFamily="18" charset="0"/>
              </a:rPr>
              <a:t>		</a:t>
            </a:r>
            <a:endParaRPr lang="en-US" sz="3600" dirty="0" smtClean="0">
              <a:latin typeface="Times New Roman" pitchFamily="18" charset="0"/>
            </a:endParaRPr>
          </a:p>
          <a:p>
            <a:pPr marL="342900" indent="-342900"/>
            <a:r>
              <a:rPr lang="en-US" sz="3600" dirty="0" smtClean="0">
                <a:latin typeface="Times New Roman" pitchFamily="18" charset="0"/>
              </a:rPr>
              <a:t>         B.  </a:t>
            </a:r>
            <a:r>
              <a:rPr lang="en-US" sz="3600" dirty="0" err="1" smtClean="0">
                <a:latin typeface="Times New Roman" pitchFamily="18" charset="0"/>
              </a:rPr>
              <a:t>Điện</a:t>
            </a:r>
            <a:r>
              <a:rPr lang="en-US" sz="3600" dirty="0" smtClean="0">
                <a:latin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</a:rPr>
              <a:t>phân</a:t>
            </a:r>
            <a:r>
              <a:rPr lang="en-US" sz="3600" dirty="0" smtClean="0">
                <a:latin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</a:rPr>
              <a:t>nóng</a:t>
            </a:r>
            <a:r>
              <a:rPr lang="en-US" sz="3600" dirty="0" smtClean="0">
                <a:latin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</a:rPr>
              <a:t>chảy</a:t>
            </a:r>
            <a:r>
              <a:rPr lang="en-US" sz="3600" dirty="0" smtClean="0">
                <a:latin typeface="Times New Roman" pitchFamily="18" charset="0"/>
              </a:rPr>
              <a:t>   </a:t>
            </a:r>
          </a:p>
          <a:p>
            <a:pPr marL="342900" indent="-342900"/>
            <a:r>
              <a:rPr lang="en-US" sz="3600" dirty="0" smtClean="0">
                <a:latin typeface="Times New Roman" pitchFamily="18" charset="0"/>
              </a:rPr>
              <a:t>     </a:t>
            </a:r>
            <a:endParaRPr lang="en-US" sz="3600" dirty="0">
              <a:latin typeface="Times New Roman" pitchFamily="18" charset="0"/>
            </a:endParaRPr>
          </a:p>
          <a:p>
            <a:pPr marL="342900" indent="-342900"/>
            <a:r>
              <a:rPr lang="en-US" sz="3600" dirty="0">
                <a:latin typeface="Times New Roman" pitchFamily="18" charset="0"/>
              </a:rPr>
              <a:t>         C.  </a:t>
            </a:r>
            <a:r>
              <a:rPr lang="en-US" sz="3600" dirty="0" err="1">
                <a:latin typeface="Times New Roman" pitchFamily="18" charset="0"/>
              </a:rPr>
              <a:t>Điện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phân</a:t>
            </a:r>
            <a:r>
              <a:rPr lang="en-US" sz="3600" dirty="0">
                <a:latin typeface="Times New Roman" pitchFamily="18" charset="0"/>
              </a:rPr>
              <a:t> dung </a:t>
            </a:r>
            <a:r>
              <a:rPr lang="en-US" sz="3600" dirty="0" err="1">
                <a:latin typeface="Times New Roman" pitchFamily="18" charset="0"/>
              </a:rPr>
              <a:t>dịch</a:t>
            </a:r>
            <a:r>
              <a:rPr lang="en-US" sz="3600" dirty="0">
                <a:latin typeface="Times New Roman" pitchFamily="18" charset="0"/>
              </a:rPr>
              <a:t>	</a:t>
            </a:r>
          </a:p>
          <a:p>
            <a:pPr marL="342900" indent="-342900"/>
            <a:endParaRPr lang="en-US" sz="3600" dirty="0">
              <a:latin typeface="Times New Roman" pitchFamily="18" charset="0"/>
            </a:endParaRPr>
          </a:p>
          <a:p>
            <a:pPr marL="342900" indent="-342900"/>
            <a:r>
              <a:rPr lang="en-US" sz="3600" dirty="0">
                <a:latin typeface="Times New Roman" pitchFamily="18" charset="0"/>
              </a:rPr>
              <a:t>         D. </a:t>
            </a:r>
            <a:r>
              <a:rPr lang="en-US" sz="3600" dirty="0" err="1">
                <a:latin typeface="Times New Roman" pitchFamily="18" charset="0"/>
              </a:rPr>
              <a:t>Thủy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luyện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có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màng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ngăn</a:t>
            </a:r>
            <a:r>
              <a:rPr lang="en-US" sz="3600" dirty="0">
                <a:latin typeface="Times New Roman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071966803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0" y="1285875"/>
            <a:ext cx="9144000" cy="466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marL="342900" indent="-342900" algn="ctr"/>
            <a:r>
              <a:rPr lang="en-US" sz="3600" b="1" u="sng" dirty="0" err="1">
                <a:solidFill>
                  <a:srgbClr val="996633"/>
                </a:solidFill>
                <a:latin typeface="Times New Roman" pitchFamily="18" charset="0"/>
              </a:rPr>
              <a:t>Câu</a:t>
            </a:r>
            <a:r>
              <a:rPr lang="en-US" sz="3600" b="1" u="sng" dirty="0">
                <a:solidFill>
                  <a:srgbClr val="996633"/>
                </a:solidFill>
                <a:latin typeface="Times New Roman" pitchFamily="18" charset="0"/>
              </a:rPr>
              <a:t> </a:t>
            </a:r>
            <a:r>
              <a:rPr lang="en-US" sz="3600" b="1" u="sng" dirty="0" smtClean="0">
                <a:solidFill>
                  <a:srgbClr val="996633"/>
                </a:solidFill>
                <a:latin typeface="Times New Roman" pitchFamily="18" charset="0"/>
              </a:rPr>
              <a:t>5</a:t>
            </a:r>
            <a:r>
              <a:rPr lang="en-US" sz="3600" b="1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:</a:t>
            </a:r>
            <a:r>
              <a:rPr lang="en-US" sz="3600" b="1" dirty="0">
                <a:latin typeface="Times New Roman" pitchFamily="18" charset="0"/>
              </a:rPr>
              <a:t> 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Dung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dịch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nào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có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thể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hòa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tan CaCO</a:t>
            </a:r>
            <a:r>
              <a:rPr lang="en-US" sz="3600" b="1" baseline="-25000" dirty="0">
                <a:solidFill>
                  <a:srgbClr val="0000FF"/>
                </a:solidFill>
                <a:latin typeface="Times New Roman" pitchFamily="18" charset="0"/>
              </a:rPr>
              <a:t>3</a:t>
            </a:r>
          </a:p>
          <a:p>
            <a:pPr marL="342900" indent="-342900" algn="ctr"/>
            <a:endParaRPr lang="en-US" sz="3600" baseline="-25000" dirty="0">
              <a:solidFill>
                <a:srgbClr val="0000FF"/>
              </a:solidFill>
              <a:latin typeface="Times New Roman" pitchFamily="18" charset="0"/>
            </a:endParaRPr>
          </a:p>
          <a:p>
            <a:pPr marL="342900" indent="-342900"/>
            <a:r>
              <a:rPr lang="pt-BR" sz="3600" dirty="0">
                <a:latin typeface="Times New Roman" pitchFamily="18" charset="0"/>
              </a:rPr>
              <a:t>   A.   N</a:t>
            </a:r>
            <a:r>
              <a:rPr lang="vi-VN" sz="3600" dirty="0">
                <a:latin typeface="Times New Roman" pitchFamily="18" charset="0"/>
              </a:rPr>
              <a:t>ước có chứa khí CO</a:t>
            </a:r>
            <a:r>
              <a:rPr lang="en-US" sz="3600" baseline="-25000" dirty="0">
                <a:latin typeface="Times New Roman" pitchFamily="18" charset="0"/>
              </a:rPr>
              <a:t>2</a:t>
            </a:r>
          </a:p>
          <a:p>
            <a:pPr marL="342900" indent="-342900"/>
            <a:endParaRPr lang="en-US" sz="3600" dirty="0">
              <a:latin typeface="Times New Roman" pitchFamily="18" charset="0"/>
            </a:endParaRPr>
          </a:p>
          <a:p>
            <a:pPr marL="342900" indent="-342900"/>
            <a:r>
              <a:rPr lang="en-US" sz="3600" dirty="0">
                <a:latin typeface="Times New Roman" pitchFamily="18" charset="0"/>
              </a:rPr>
              <a:t>   B.   </a:t>
            </a:r>
            <a:r>
              <a:rPr lang="pt-BR" sz="3600" dirty="0">
                <a:latin typeface="Times New Roman" pitchFamily="18" charset="0"/>
              </a:rPr>
              <a:t>Na</a:t>
            </a:r>
            <a:r>
              <a:rPr lang="pt-BR" sz="3600" baseline="-25000" dirty="0">
                <a:latin typeface="Times New Roman" pitchFamily="18" charset="0"/>
              </a:rPr>
              <a:t>2</a:t>
            </a:r>
            <a:r>
              <a:rPr lang="pt-BR" sz="3600" dirty="0">
                <a:latin typeface="Times New Roman" pitchFamily="18" charset="0"/>
              </a:rPr>
              <a:t>SO</a:t>
            </a:r>
            <a:r>
              <a:rPr lang="pt-BR" sz="3600" baseline="-25000" dirty="0">
                <a:latin typeface="Times New Roman" pitchFamily="18" charset="0"/>
              </a:rPr>
              <a:t>4</a:t>
            </a:r>
          </a:p>
          <a:p>
            <a:pPr marL="342900" indent="-342900"/>
            <a:endParaRPr lang="pt-BR" sz="3600" baseline="-25000" dirty="0">
              <a:latin typeface="Times New Roman" pitchFamily="18" charset="0"/>
            </a:endParaRPr>
          </a:p>
          <a:p>
            <a:pPr marL="342900" indent="-342900"/>
            <a:r>
              <a:rPr lang="en-US" sz="3600" dirty="0">
                <a:latin typeface="Times New Roman" pitchFamily="18" charset="0"/>
              </a:rPr>
              <a:t>   C.   </a:t>
            </a:r>
            <a:r>
              <a:rPr lang="pt-BR" sz="3600" dirty="0">
                <a:latin typeface="Times New Roman" pitchFamily="18" charset="0"/>
              </a:rPr>
              <a:t>BaCl</a:t>
            </a:r>
            <a:r>
              <a:rPr lang="pt-BR" sz="3600" baseline="-25000" dirty="0">
                <a:latin typeface="Times New Roman" pitchFamily="18" charset="0"/>
              </a:rPr>
              <a:t>2</a:t>
            </a:r>
            <a:r>
              <a:rPr lang="pt-BR" sz="3600" dirty="0">
                <a:latin typeface="Times New Roman" pitchFamily="18" charset="0"/>
              </a:rPr>
              <a:t>				</a:t>
            </a:r>
          </a:p>
          <a:p>
            <a:pPr marL="342900" indent="-342900"/>
            <a:r>
              <a:rPr lang="en-US" sz="3600" dirty="0">
                <a:latin typeface="Times New Roman" pitchFamily="18" charset="0"/>
              </a:rPr>
              <a:t>  </a:t>
            </a:r>
          </a:p>
          <a:p>
            <a:pPr marL="342900" indent="-342900"/>
            <a:r>
              <a:rPr lang="en-US" sz="3600" dirty="0">
                <a:latin typeface="Times New Roman" pitchFamily="18" charset="0"/>
              </a:rPr>
              <a:t>   D.   </a:t>
            </a:r>
            <a:r>
              <a:rPr lang="en-US" sz="3600" dirty="0" err="1">
                <a:latin typeface="Times New Roman" pitchFamily="18" charset="0"/>
              </a:rPr>
              <a:t>Ca</a:t>
            </a:r>
            <a:r>
              <a:rPr lang="en-US" sz="3600" dirty="0">
                <a:latin typeface="Times New Roman" pitchFamily="18" charset="0"/>
              </a:rPr>
              <a:t>(OH)</a:t>
            </a:r>
            <a:r>
              <a:rPr lang="en-US" sz="3600" baseline="-25000" dirty="0">
                <a:latin typeface="Times New Roman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071966803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304800" y="958989"/>
            <a:ext cx="8839200" cy="5632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indent="179388">
              <a:tabLst>
                <a:tab pos="3079750" algn="l"/>
              </a:tabLst>
            </a:pPr>
            <a:r>
              <a:rPr lang="en-US" sz="3600" b="1" u="sng" dirty="0" err="1">
                <a:solidFill>
                  <a:srgbClr val="996633"/>
                </a:solidFill>
                <a:latin typeface="Times New Roman" pitchFamily="18" charset="0"/>
              </a:rPr>
              <a:t>Câu</a:t>
            </a:r>
            <a:r>
              <a:rPr lang="en-US" sz="3600" b="1" u="sng" dirty="0">
                <a:solidFill>
                  <a:srgbClr val="996633"/>
                </a:solidFill>
                <a:latin typeface="Times New Roman" pitchFamily="18" charset="0"/>
              </a:rPr>
              <a:t> </a:t>
            </a:r>
            <a:r>
              <a:rPr lang="en-US" sz="3600" b="1" u="sng" dirty="0" smtClean="0">
                <a:solidFill>
                  <a:srgbClr val="996633"/>
                </a:solidFill>
                <a:latin typeface="Times New Roman" pitchFamily="18" charset="0"/>
              </a:rPr>
              <a:t>6:</a:t>
            </a:r>
            <a:r>
              <a:rPr lang="en-US" b="1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Chất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nào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sau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đây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i="1" u="sng" dirty="0" err="1">
                <a:solidFill>
                  <a:srgbClr val="0000FF"/>
                </a:solidFill>
                <a:latin typeface="Times New Roman" pitchFamily="18" charset="0"/>
              </a:rPr>
              <a:t>không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đúng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với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tên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gọi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?</a:t>
            </a:r>
          </a:p>
          <a:p>
            <a:pPr indent="179388">
              <a:tabLst>
                <a:tab pos="3079750" algn="l"/>
              </a:tabLst>
            </a:pPr>
            <a:r>
              <a:rPr lang="en-US" sz="3600" dirty="0" smtClean="0">
                <a:latin typeface="Times New Roman" pitchFamily="18" charset="0"/>
              </a:rPr>
              <a:t>    </a:t>
            </a:r>
            <a:r>
              <a:rPr lang="en-US" sz="3600" dirty="0">
                <a:latin typeface="Times New Roman" pitchFamily="18" charset="0"/>
              </a:rPr>
              <a:t>A. CaSO</a:t>
            </a:r>
            <a:r>
              <a:rPr lang="en-US" sz="3600" baseline="-25000" dirty="0">
                <a:latin typeface="Times New Roman" pitchFamily="18" charset="0"/>
              </a:rPr>
              <a:t>4</a:t>
            </a:r>
            <a:r>
              <a:rPr lang="en-US" sz="3600" dirty="0">
                <a:latin typeface="Times New Roman" pitchFamily="18" charset="0"/>
              </a:rPr>
              <a:t>. H</a:t>
            </a:r>
            <a:r>
              <a:rPr lang="en-US" sz="3600" baseline="-25000" dirty="0">
                <a:latin typeface="Times New Roman" pitchFamily="18" charset="0"/>
              </a:rPr>
              <a:t>2</a:t>
            </a:r>
            <a:r>
              <a:rPr lang="en-US" sz="3600" dirty="0">
                <a:latin typeface="Times New Roman" pitchFamily="18" charset="0"/>
              </a:rPr>
              <a:t>O </a:t>
            </a:r>
            <a:r>
              <a:rPr lang="en-US" sz="3600" dirty="0" err="1">
                <a:latin typeface="Times New Roman" pitchFamily="18" charset="0"/>
              </a:rPr>
              <a:t>gọi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là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thạch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cao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nung</a:t>
            </a:r>
            <a:r>
              <a:rPr lang="en-US" sz="3600" dirty="0">
                <a:latin typeface="Times New Roman" pitchFamily="18" charset="0"/>
              </a:rPr>
              <a:t>.</a:t>
            </a:r>
          </a:p>
          <a:p>
            <a:pPr indent="179388">
              <a:tabLst>
                <a:tab pos="3079750" algn="l"/>
              </a:tabLst>
            </a:pPr>
            <a:r>
              <a:rPr lang="en-US" sz="3600" dirty="0">
                <a:latin typeface="Times New Roman" pitchFamily="18" charset="0"/>
              </a:rPr>
              <a:t>	</a:t>
            </a:r>
          </a:p>
          <a:p>
            <a:pPr indent="179388">
              <a:tabLst>
                <a:tab pos="3079750" algn="l"/>
              </a:tabLst>
            </a:pPr>
            <a:r>
              <a:rPr lang="en-US" sz="3600" b="1" dirty="0">
                <a:latin typeface="Times New Roman" pitchFamily="18" charset="0"/>
              </a:rPr>
              <a:t>    </a:t>
            </a:r>
            <a:r>
              <a:rPr lang="en-US" sz="3600" dirty="0">
                <a:latin typeface="Times New Roman" pitchFamily="18" charset="0"/>
              </a:rPr>
              <a:t>B. CaCO</a:t>
            </a:r>
            <a:r>
              <a:rPr lang="en-US" sz="3600" baseline="-25000" dirty="0">
                <a:latin typeface="Times New Roman" pitchFamily="18" charset="0"/>
              </a:rPr>
              <a:t>3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gọi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là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đá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vôi</a:t>
            </a:r>
            <a:r>
              <a:rPr lang="en-US" sz="3600" dirty="0">
                <a:latin typeface="Times New Roman" pitchFamily="18" charset="0"/>
              </a:rPr>
              <a:t> </a:t>
            </a:r>
          </a:p>
          <a:p>
            <a:pPr indent="179388">
              <a:tabLst>
                <a:tab pos="3079750" algn="l"/>
              </a:tabLst>
            </a:pPr>
            <a:endParaRPr lang="en-US" sz="3600" dirty="0">
              <a:latin typeface="Times New Roman" pitchFamily="18" charset="0"/>
            </a:endParaRPr>
          </a:p>
          <a:p>
            <a:pPr indent="179388">
              <a:tabLst>
                <a:tab pos="3079750" algn="l"/>
              </a:tabLst>
            </a:pPr>
            <a:r>
              <a:rPr lang="en-US" sz="3600" dirty="0">
                <a:latin typeface="Times New Roman" pitchFamily="18" charset="0"/>
              </a:rPr>
              <a:t>    C. CaSO</a:t>
            </a:r>
            <a:r>
              <a:rPr lang="en-US" sz="3600" baseline="-25000" dirty="0">
                <a:latin typeface="Times New Roman" pitchFamily="18" charset="0"/>
              </a:rPr>
              <a:t>4</a:t>
            </a:r>
            <a:r>
              <a:rPr lang="en-US" sz="3600" dirty="0">
                <a:latin typeface="Times New Roman" pitchFamily="18" charset="0"/>
              </a:rPr>
              <a:t>. 2H</a:t>
            </a:r>
            <a:r>
              <a:rPr lang="en-US" sz="3600" baseline="-25000" dirty="0">
                <a:latin typeface="Times New Roman" pitchFamily="18" charset="0"/>
              </a:rPr>
              <a:t>2</a:t>
            </a:r>
            <a:r>
              <a:rPr lang="en-US" sz="3600" dirty="0">
                <a:latin typeface="Times New Roman" pitchFamily="18" charset="0"/>
              </a:rPr>
              <a:t>O </a:t>
            </a:r>
            <a:r>
              <a:rPr lang="en-US" sz="3600" dirty="0" err="1">
                <a:latin typeface="Times New Roman" pitchFamily="18" charset="0"/>
              </a:rPr>
              <a:t>gọi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là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thạch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cao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sống</a:t>
            </a:r>
            <a:r>
              <a:rPr lang="en-US" sz="3600" dirty="0">
                <a:latin typeface="Times New Roman" pitchFamily="18" charset="0"/>
              </a:rPr>
              <a:t>.	</a:t>
            </a:r>
          </a:p>
          <a:p>
            <a:pPr indent="179388">
              <a:tabLst>
                <a:tab pos="3079750" algn="l"/>
              </a:tabLst>
            </a:pPr>
            <a:endParaRPr lang="en-US" sz="3600" dirty="0">
              <a:latin typeface="Times New Roman" pitchFamily="18" charset="0"/>
            </a:endParaRPr>
          </a:p>
          <a:p>
            <a:pPr indent="179388">
              <a:tabLst>
                <a:tab pos="3079750" algn="l"/>
              </a:tabLst>
            </a:pPr>
            <a:r>
              <a:rPr lang="en-US" sz="3600" dirty="0">
                <a:latin typeface="Times New Roman" pitchFamily="18" charset="0"/>
              </a:rPr>
              <a:t>    D. CaSO</a:t>
            </a:r>
            <a:r>
              <a:rPr lang="en-US" sz="3600" baseline="-25000" dirty="0">
                <a:latin typeface="Times New Roman" pitchFamily="18" charset="0"/>
              </a:rPr>
              <a:t>4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gọi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là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vôi</a:t>
            </a:r>
            <a:r>
              <a:rPr lang="en-US" sz="3600" dirty="0">
                <a:latin typeface="Times New Roman" pitchFamily="18" charset="0"/>
              </a:rPr>
              <a:t>.</a:t>
            </a:r>
          </a:p>
          <a:p>
            <a:pPr indent="179388">
              <a:tabLst>
                <a:tab pos="3079750" algn="l"/>
              </a:tabLst>
            </a:pPr>
            <a:endParaRPr lang="en-US" sz="3600" dirty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1966803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47"/>
          <p:cNvSpPr>
            <a:spLocks noChangeArrowheads="1"/>
          </p:cNvSpPr>
          <p:nvPr/>
        </p:nvSpPr>
        <p:spPr bwMode="auto">
          <a:xfrm>
            <a:off x="304800" y="1400978"/>
            <a:ext cx="8839200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marL="342900" indent="-342900">
              <a:tabLst>
                <a:tab pos="1655763" algn="l"/>
                <a:tab pos="3136900" algn="l"/>
                <a:tab pos="4616450" algn="l"/>
              </a:tabLst>
            </a:pPr>
            <a:r>
              <a:rPr lang="en-US" sz="3600" b="1" u="sng" dirty="0" err="1">
                <a:solidFill>
                  <a:srgbClr val="996633"/>
                </a:solidFill>
                <a:latin typeface="Times New Roman" pitchFamily="18" charset="0"/>
              </a:rPr>
              <a:t>Câu</a:t>
            </a:r>
            <a:r>
              <a:rPr lang="en-US" sz="3600" b="1" u="sng" dirty="0">
                <a:solidFill>
                  <a:srgbClr val="996633"/>
                </a:solidFill>
                <a:latin typeface="Times New Roman" pitchFamily="18" charset="0"/>
              </a:rPr>
              <a:t> </a:t>
            </a:r>
            <a:r>
              <a:rPr lang="en-US" sz="3600" b="1" u="sng" dirty="0" smtClean="0">
                <a:solidFill>
                  <a:srgbClr val="996633"/>
                </a:solidFill>
                <a:latin typeface="Times New Roman" pitchFamily="18" charset="0"/>
              </a:rPr>
              <a:t>7 </a:t>
            </a:r>
            <a:r>
              <a:rPr lang="en-US" sz="3600" b="1" u="sng" dirty="0">
                <a:solidFill>
                  <a:srgbClr val="996633"/>
                </a:solidFill>
                <a:latin typeface="Times New Roman" pitchFamily="18" charset="0"/>
              </a:rPr>
              <a:t>: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Nước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cứng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có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chứa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các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ion </a:t>
            </a:r>
          </a:p>
          <a:p>
            <a:pPr marL="342900" indent="-342900">
              <a:tabLst>
                <a:tab pos="1655763" algn="l"/>
                <a:tab pos="3136900" algn="l"/>
                <a:tab pos="4616450" algn="l"/>
              </a:tabLst>
            </a:pPr>
            <a:r>
              <a:rPr lang="en-US" sz="3600" b="1" dirty="0" smtClean="0">
                <a:solidFill>
                  <a:srgbClr val="0000FF"/>
                </a:solidFill>
                <a:latin typeface="Times New Roman" pitchFamily="18" charset="0"/>
              </a:rPr>
              <a:t>Mg</a:t>
            </a:r>
            <a:r>
              <a:rPr lang="en-US" sz="3600" b="1" baseline="30000" dirty="0" smtClean="0">
                <a:solidFill>
                  <a:srgbClr val="0000FF"/>
                </a:solidFill>
                <a:latin typeface="Times New Roman" pitchFamily="18" charset="0"/>
              </a:rPr>
              <a:t>2</a:t>
            </a:r>
            <a:r>
              <a:rPr lang="en-US" sz="3600" b="1" baseline="30000" dirty="0">
                <a:solidFill>
                  <a:srgbClr val="0000FF"/>
                </a:solidFill>
                <a:latin typeface="Times New Roman" pitchFamily="18" charset="0"/>
              </a:rPr>
              <a:t>+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,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Cl</a:t>
            </a:r>
            <a:r>
              <a:rPr lang="en-US" sz="3600" b="1" baseline="30000" dirty="0">
                <a:solidFill>
                  <a:srgbClr val="0000FF"/>
                </a:solidFill>
                <a:latin typeface="Times New Roman" pitchFamily="18" charset="0"/>
              </a:rPr>
              <a:t>-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, HCO</a:t>
            </a:r>
            <a:r>
              <a:rPr lang="en-US" sz="3600" b="1" baseline="-25000" dirty="0">
                <a:solidFill>
                  <a:srgbClr val="0000FF"/>
                </a:solidFill>
                <a:latin typeface="Times New Roman" pitchFamily="18" charset="0"/>
              </a:rPr>
              <a:t>3</a:t>
            </a:r>
            <a:r>
              <a:rPr lang="en-US" sz="3600" b="1" baseline="30000" dirty="0">
                <a:solidFill>
                  <a:srgbClr val="0000FF"/>
                </a:solidFill>
                <a:latin typeface="Times New Roman" pitchFamily="18" charset="0"/>
              </a:rPr>
              <a:t>-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thuộc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loại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nước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cứng</a:t>
            </a:r>
            <a:endParaRPr lang="en-US" sz="3600" b="1" dirty="0">
              <a:solidFill>
                <a:srgbClr val="0000FF"/>
              </a:solidFill>
              <a:latin typeface="Times New Roman" pitchFamily="18" charset="0"/>
            </a:endParaRPr>
          </a:p>
          <a:p>
            <a:pPr marL="342900" indent="-342900">
              <a:tabLst>
                <a:tab pos="1655763" algn="l"/>
                <a:tab pos="3136900" algn="l"/>
                <a:tab pos="4616450" algn="l"/>
              </a:tabLst>
            </a:pPr>
            <a:endParaRPr lang="en-US" sz="3600" b="1" dirty="0">
              <a:solidFill>
                <a:srgbClr val="0000FF"/>
              </a:solidFill>
              <a:latin typeface="Times New Roman" pitchFamily="18" charset="0"/>
            </a:endParaRPr>
          </a:p>
          <a:p>
            <a:pPr marL="342900" indent="-342900">
              <a:tabLst>
                <a:tab pos="1655763" algn="l"/>
                <a:tab pos="3136900" algn="l"/>
                <a:tab pos="4616450" algn="l"/>
              </a:tabLst>
            </a:pPr>
            <a:r>
              <a:rPr lang="en-US" sz="3600" dirty="0">
                <a:latin typeface="Times New Roman" pitchFamily="18" charset="0"/>
              </a:rPr>
              <a:t>    A. </a:t>
            </a:r>
            <a:r>
              <a:rPr lang="en-US" sz="3600" dirty="0" err="1">
                <a:latin typeface="Times New Roman" pitchFamily="18" charset="0"/>
              </a:rPr>
              <a:t>toàn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phần</a:t>
            </a:r>
            <a:r>
              <a:rPr lang="en-US" sz="3600" dirty="0">
                <a:latin typeface="Times New Roman" pitchFamily="18" charset="0"/>
              </a:rPr>
              <a:t> 	           B. </a:t>
            </a:r>
            <a:r>
              <a:rPr lang="en-US" sz="3600" dirty="0" err="1">
                <a:latin typeface="Times New Roman" pitchFamily="18" charset="0"/>
              </a:rPr>
              <a:t>một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phần</a:t>
            </a:r>
            <a:r>
              <a:rPr lang="en-US" sz="3600" dirty="0">
                <a:latin typeface="Times New Roman" pitchFamily="18" charset="0"/>
              </a:rPr>
              <a:t>.</a:t>
            </a:r>
          </a:p>
          <a:p>
            <a:pPr marL="342900" indent="-342900">
              <a:tabLst>
                <a:tab pos="1655763" algn="l"/>
                <a:tab pos="3136900" algn="l"/>
                <a:tab pos="4616450" algn="l"/>
              </a:tabLst>
            </a:pPr>
            <a:endParaRPr lang="en-US" sz="3600" dirty="0">
              <a:latin typeface="Times New Roman" pitchFamily="18" charset="0"/>
            </a:endParaRPr>
          </a:p>
          <a:p>
            <a:pPr marL="342900" indent="-342900">
              <a:tabLst>
                <a:tab pos="1655763" algn="l"/>
                <a:tab pos="3136900" algn="l"/>
                <a:tab pos="4616450" algn="l"/>
              </a:tabLst>
            </a:pPr>
            <a:endParaRPr lang="en-US" sz="3600" dirty="0">
              <a:latin typeface="Times New Roman" pitchFamily="18" charset="0"/>
            </a:endParaRPr>
          </a:p>
          <a:p>
            <a:pPr marL="342900" indent="-342900">
              <a:tabLst>
                <a:tab pos="1655763" algn="l"/>
                <a:tab pos="3136900" algn="l"/>
                <a:tab pos="4616450" algn="l"/>
              </a:tabLst>
            </a:pPr>
            <a:r>
              <a:rPr lang="en-US" sz="3600" dirty="0">
                <a:latin typeface="Times New Roman" pitchFamily="18" charset="0"/>
              </a:rPr>
              <a:t>    C. </a:t>
            </a:r>
            <a:r>
              <a:rPr lang="en-US" sz="3600" dirty="0" err="1">
                <a:latin typeface="Times New Roman" pitchFamily="18" charset="0"/>
              </a:rPr>
              <a:t>tạm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thời</a:t>
            </a:r>
            <a:r>
              <a:rPr lang="en-US" sz="3600" dirty="0">
                <a:latin typeface="Times New Roman" pitchFamily="18" charset="0"/>
              </a:rPr>
              <a:t>.               D. </a:t>
            </a:r>
            <a:r>
              <a:rPr lang="en-US" sz="3600" dirty="0" err="1">
                <a:latin typeface="Times New Roman" pitchFamily="18" charset="0"/>
              </a:rPr>
              <a:t>vĩnh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cửu</a:t>
            </a:r>
            <a:r>
              <a:rPr lang="en-US" sz="3600" dirty="0">
                <a:latin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71966803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118280" y="1219200"/>
            <a:ext cx="8915400" cy="4760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600" b="1" u="sng" dirty="0" err="1">
                <a:solidFill>
                  <a:srgbClr val="996633"/>
                </a:solidFill>
                <a:latin typeface="Times New Roman" pitchFamily="18" charset="0"/>
              </a:rPr>
              <a:t>Câu</a:t>
            </a:r>
            <a:r>
              <a:rPr lang="en-US" sz="3600" b="1" u="sng" dirty="0">
                <a:solidFill>
                  <a:srgbClr val="996633"/>
                </a:solidFill>
                <a:latin typeface="Times New Roman" pitchFamily="18" charset="0"/>
              </a:rPr>
              <a:t> </a:t>
            </a:r>
            <a:r>
              <a:rPr lang="en-US" sz="3600" b="1" u="sng" dirty="0" smtClean="0">
                <a:solidFill>
                  <a:srgbClr val="996633"/>
                </a:solidFill>
                <a:latin typeface="Times New Roman" pitchFamily="18" charset="0"/>
              </a:rPr>
              <a:t>8</a:t>
            </a:r>
            <a:r>
              <a:rPr lang="en-US" sz="3600" b="1" dirty="0" smtClean="0">
                <a:solidFill>
                  <a:srgbClr val="996633"/>
                </a:solidFill>
                <a:latin typeface="Times New Roman" pitchFamily="18" charset="0"/>
              </a:rPr>
              <a:t>:</a:t>
            </a:r>
            <a:r>
              <a:rPr lang="en-US" sz="3600" b="1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Phương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pháp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nào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sau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đây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làm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mềm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nước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cứng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có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tính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cứng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toàn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phần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?</a:t>
            </a:r>
          </a:p>
          <a:p>
            <a:pPr eaLnBrk="1" hangingPunct="1">
              <a:spcBef>
                <a:spcPct val="50000"/>
              </a:spcBef>
            </a:pP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 </a:t>
            </a:r>
            <a:r>
              <a:rPr lang="en-US" sz="3600" dirty="0">
                <a:latin typeface="Times New Roman" pitchFamily="18" charset="0"/>
              </a:rPr>
              <a:t>A</a:t>
            </a:r>
            <a:r>
              <a:rPr lang="en-US" sz="3600" b="1" dirty="0">
                <a:latin typeface="Times New Roman" pitchFamily="18" charset="0"/>
              </a:rPr>
              <a:t>.</a:t>
            </a:r>
            <a:r>
              <a:rPr lang="en-US" sz="3600" dirty="0">
                <a:latin typeface="Times New Roman" pitchFamily="18" charset="0"/>
              </a:rPr>
              <a:t>  </a:t>
            </a:r>
            <a:r>
              <a:rPr lang="en-US" sz="3600" dirty="0" err="1">
                <a:latin typeface="Times New Roman" pitchFamily="18" charset="0"/>
              </a:rPr>
              <a:t>Đun</a:t>
            </a:r>
            <a:r>
              <a:rPr lang="en-US" sz="3600" dirty="0">
                <a:latin typeface="Times New Roman" pitchFamily="18" charset="0"/>
              </a:rPr>
              <a:t> dung </a:t>
            </a:r>
            <a:r>
              <a:rPr lang="en-US" sz="3600" dirty="0" err="1">
                <a:latin typeface="Times New Roman" pitchFamily="18" charset="0"/>
              </a:rPr>
              <a:t>dịch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một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hồi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lâu</a:t>
            </a:r>
            <a:r>
              <a:rPr lang="en-US" sz="3600" dirty="0">
                <a:latin typeface="Times New Roman" pitchFamily="18" charset="0"/>
              </a:rPr>
              <a:t>. </a:t>
            </a:r>
          </a:p>
          <a:p>
            <a:pPr eaLnBrk="1" hangingPunct="1">
              <a:spcBef>
                <a:spcPct val="50000"/>
              </a:spcBef>
            </a:pPr>
            <a:r>
              <a:rPr lang="en-US" sz="3600" dirty="0">
                <a:latin typeface="Times New Roman" pitchFamily="18" charset="0"/>
              </a:rPr>
              <a:t>  B. </a:t>
            </a:r>
            <a:r>
              <a:rPr lang="en-US" sz="3600" dirty="0" smtClean="0">
                <a:latin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</a:rPr>
              <a:t>Dùng</a:t>
            </a:r>
            <a:r>
              <a:rPr lang="en-US" sz="3600" dirty="0" smtClean="0">
                <a:latin typeface="Times New Roman" pitchFamily="18" charset="0"/>
              </a:rPr>
              <a:t> </a:t>
            </a:r>
            <a:r>
              <a:rPr lang="en-US" sz="3600" dirty="0">
                <a:latin typeface="Times New Roman" pitchFamily="18" charset="0"/>
              </a:rPr>
              <a:t>dung </a:t>
            </a:r>
            <a:r>
              <a:rPr lang="en-US" sz="3600" dirty="0" err="1">
                <a:latin typeface="Times New Roman" pitchFamily="18" charset="0"/>
              </a:rPr>
              <a:t>dịch</a:t>
            </a:r>
            <a:r>
              <a:rPr lang="en-US" sz="3600" dirty="0">
                <a:latin typeface="Times New Roman" pitchFamily="18" charset="0"/>
              </a:rPr>
              <a:t> Na</a:t>
            </a:r>
            <a:r>
              <a:rPr lang="en-US" sz="3600" baseline="-25000" dirty="0">
                <a:latin typeface="Times New Roman" pitchFamily="18" charset="0"/>
              </a:rPr>
              <a:t>2</a:t>
            </a:r>
            <a:r>
              <a:rPr lang="en-US" sz="3600" dirty="0">
                <a:latin typeface="Times New Roman" pitchFamily="18" charset="0"/>
              </a:rPr>
              <a:t>CO</a:t>
            </a:r>
            <a:r>
              <a:rPr lang="en-US" sz="3600" baseline="-25000" dirty="0">
                <a:latin typeface="Times New Roman" pitchFamily="18" charset="0"/>
              </a:rPr>
              <a:t>3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dư</a:t>
            </a:r>
            <a:r>
              <a:rPr lang="en-US" sz="3600" dirty="0">
                <a:latin typeface="Times New Roman" pitchFamily="18" charset="0"/>
              </a:rPr>
              <a:t>. </a:t>
            </a:r>
          </a:p>
          <a:p>
            <a:pPr eaLnBrk="1" hangingPunct="1">
              <a:spcBef>
                <a:spcPct val="50000"/>
              </a:spcBef>
            </a:pPr>
            <a:r>
              <a:rPr lang="en-US" sz="3600" dirty="0">
                <a:latin typeface="Times New Roman" pitchFamily="18" charset="0"/>
              </a:rPr>
              <a:t>  C. </a:t>
            </a:r>
            <a:r>
              <a:rPr lang="en-US" sz="3600" dirty="0" smtClean="0">
                <a:latin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</a:rPr>
              <a:t>Dùng</a:t>
            </a:r>
            <a:r>
              <a:rPr lang="en-US" sz="3600" dirty="0" smtClean="0">
                <a:latin typeface="Times New Roman" pitchFamily="18" charset="0"/>
              </a:rPr>
              <a:t> </a:t>
            </a:r>
            <a:r>
              <a:rPr lang="en-US" sz="3600" dirty="0">
                <a:latin typeface="Times New Roman" pitchFamily="18" charset="0"/>
              </a:rPr>
              <a:t>dung </a:t>
            </a:r>
            <a:r>
              <a:rPr lang="en-US" sz="3600" dirty="0" err="1">
                <a:latin typeface="Times New Roman" pitchFamily="18" charset="0"/>
              </a:rPr>
              <a:t>dịch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Ca</a:t>
            </a:r>
            <a:r>
              <a:rPr lang="en-US" sz="3600" dirty="0">
                <a:latin typeface="Times New Roman" pitchFamily="18" charset="0"/>
              </a:rPr>
              <a:t>(OH)</a:t>
            </a:r>
            <a:r>
              <a:rPr lang="en-US" sz="3600" baseline="-25000" dirty="0">
                <a:latin typeface="Times New Roman" pitchFamily="18" charset="0"/>
              </a:rPr>
              <a:t>2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dư</a:t>
            </a:r>
            <a:r>
              <a:rPr lang="en-US" sz="3600" dirty="0">
                <a:latin typeface="Times New Roman" pitchFamily="18" charset="0"/>
              </a:rPr>
              <a:t>.</a:t>
            </a:r>
          </a:p>
          <a:p>
            <a:pPr eaLnBrk="1" hangingPunct="1">
              <a:spcBef>
                <a:spcPct val="50000"/>
              </a:spcBef>
            </a:pPr>
            <a:r>
              <a:rPr lang="en-US" sz="3600" dirty="0">
                <a:latin typeface="Times New Roman" pitchFamily="18" charset="0"/>
              </a:rPr>
              <a:t>  D</a:t>
            </a:r>
            <a:r>
              <a:rPr lang="en-US" sz="3600" dirty="0" smtClean="0">
                <a:latin typeface="Times New Roman" pitchFamily="18" charset="0"/>
              </a:rPr>
              <a:t>.  </a:t>
            </a:r>
            <a:r>
              <a:rPr lang="en-US" sz="3600" dirty="0" err="1" smtClean="0">
                <a:latin typeface="Times New Roman" pitchFamily="18" charset="0"/>
              </a:rPr>
              <a:t>Dùng</a:t>
            </a:r>
            <a:r>
              <a:rPr lang="en-US" sz="3600" dirty="0" smtClean="0">
                <a:latin typeface="Times New Roman" pitchFamily="18" charset="0"/>
              </a:rPr>
              <a:t> </a:t>
            </a:r>
            <a:r>
              <a:rPr lang="en-US" sz="3600" dirty="0">
                <a:latin typeface="Times New Roman" pitchFamily="18" charset="0"/>
              </a:rPr>
              <a:t>dung </a:t>
            </a:r>
            <a:r>
              <a:rPr lang="en-US" sz="3600" dirty="0" err="1">
                <a:latin typeface="Times New Roman" pitchFamily="18" charset="0"/>
              </a:rPr>
              <a:t>dịch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NaCl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dư</a:t>
            </a:r>
            <a:r>
              <a:rPr lang="en-US" sz="3600" dirty="0">
                <a:latin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71966803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118280" y="1754177"/>
            <a:ext cx="8915400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marL="342900" indent="-342900"/>
            <a:r>
              <a:rPr lang="en-US" sz="3600" b="1" u="sng" dirty="0" err="1">
                <a:solidFill>
                  <a:srgbClr val="996633"/>
                </a:solidFill>
                <a:latin typeface="Times New Roman" pitchFamily="18" charset="0"/>
              </a:rPr>
              <a:t>Câu</a:t>
            </a:r>
            <a:r>
              <a:rPr lang="en-US" sz="3600" b="1" u="sng" dirty="0">
                <a:solidFill>
                  <a:srgbClr val="996633"/>
                </a:solidFill>
                <a:latin typeface="Times New Roman" pitchFamily="18" charset="0"/>
              </a:rPr>
              <a:t> </a:t>
            </a:r>
            <a:r>
              <a:rPr lang="en-US" sz="3600" b="1" u="sng" dirty="0" smtClean="0">
                <a:solidFill>
                  <a:srgbClr val="996633"/>
                </a:solidFill>
                <a:latin typeface="Times New Roman" pitchFamily="18" charset="0"/>
              </a:rPr>
              <a:t>9:</a:t>
            </a:r>
            <a:r>
              <a:rPr lang="en-US" sz="3600" b="1" dirty="0" smtClean="0">
                <a:latin typeface="Times New Roman" pitchFamily="18" charset="0"/>
              </a:rPr>
              <a:t> </a:t>
            </a:r>
            <a:r>
              <a:rPr lang="pt-BR" sz="3600" b="1" dirty="0">
                <a:solidFill>
                  <a:srgbClr val="0000FF"/>
                </a:solidFill>
                <a:latin typeface="Times New Roman" pitchFamily="18" charset="0"/>
              </a:rPr>
              <a:t>Chất nào sau đây được sử dụng </a:t>
            </a:r>
          </a:p>
          <a:p>
            <a:pPr marL="342900" indent="-342900"/>
            <a:r>
              <a:rPr lang="pt-BR" sz="3600" b="1" dirty="0" smtClean="0">
                <a:solidFill>
                  <a:srgbClr val="0000FF"/>
                </a:solidFill>
                <a:latin typeface="Times New Roman" pitchFamily="18" charset="0"/>
              </a:rPr>
              <a:t>trong </a:t>
            </a:r>
            <a:r>
              <a:rPr lang="pt-BR" sz="3600" b="1" dirty="0">
                <a:solidFill>
                  <a:srgbClr val="0000FF"/>
                </a:solidFill>
                <a:latin typeface="Times New Roman" pitchFamily="18" charset="0"/>
              </a:rPr>
              <a:t>y học, bó bột khi xương bị gãy</a:t>
            </a:r>
          </a:p>
          <a:p>
            <a:pPr marL="342900" indent="-342900"/>
            <a:endParaRPr lang="en-US" sz="3600" b="1" dirty="0">
              <a:solidFill>
                <a:srgbClr val="0000FF"/>
              </a:solidFill>
              <a:latin typeface="Times New Roman" pitchFamily="18" charset="0"/>
            </a:endParaRPr>
          </a:p>
          <a:p>
            <a:pPr marL="342900" indent="-342900"/>
            <a:r>
              <a:rPr lang="pt-BR" sz="3600" dirty="0">
                <a:latin typeface="Times New Roman" pitchFamily="18" charset="0"/>
              </a:rPr>
              <a:t>  A. CaSO</a:t>
            </a:r>
            <a:r>
              <a:rPr lang="pt-BR" sz="3600" baseline="-25000" dirty="0">
                <a:latin typeface="Times New Roman" pitchFamily="18" charset="0"/>
              </a:rPr>
              <a:t>4</a:t>
            </a:r>
            <a:r>
              <a:rPr lang="en-US" sz="3600" dirty="0">
                <a:latin typeface="Times New Roman" pitchFamily="18" charset="0"/>
              </a:rPr>
              <a:t>		        B.  </a:t>
            </a:r>
            <a:r>
              <a:rPr lang="pt-BR" sz="3600" dirty="0">
                <a:latin typeface="Times New Roman" pitchFamily="18" charset="0"/>
              </a:rPr>
              <a:t>CaSO</a:t>
            </a:r>
            <a:r>
              <a:rPr lang="pt-BR" sz="3600" baseline="-25000" dirty="0">
                <a:latin typeface="Times New Roman" pitchFamily="18" charset="0"/>
              </a:rPr>
              <a:t>4</a:t>
            </a:r>
            <a:r>
              <a:rPr lang="pt-BR" sz="3600" dirty="0">
                <a:latin typeface="Times New Roman" pitchFamily="18" charset="0"/>
              </a:rPr>
              <a:t>.2H</a:t>
            </a:r>
            <a:r>
              <a:rPr lang="pt-BR" sz="3600" baseline="-25000" dirty="0">
                <a:latin typeface="Times New Roman" pitchFamily="18" charset="0"/>
              </a:rPr>
              <a:t>2</a:t>
            </a:r>
            <a:r>
              <a:rPr lang="pt-BR" sz="3600" dirty="0">
                <a:latin typeface="Times New Roman" pitchFamily="18" charset="0"/>
              </a:rPr>
              <a:t>O</a:t>
            </a:r>
            <a:r>
              <a:rPr lang="en-US" sz="3600" dirty="0">
                <a:latin typeface="Times New Roman" pitchFamily="18" charset="0"/>
              </a:rPr>
              <a:t> </a:t>
            </a:r>
          </a:p>
          <a:p>
            <a:pPr marL="342900" indent="-342900"/>
            <a:endParaRPr lang="en-US" sz="3600" dirty="0">
              <a:latin typeface="Times New Roman" pitchFamily="18" charset="0"/>
            </a:endParaRPr>
          </a:p>
          <a:p>
            <a:pPr marL="342900" indent="-342900"/>
            <a:r>
              <a:rPr lang="en-US" sz="3600" dirty="0">
                <a:latin typeface="Times New Roman" pitchFamily="18" charset="0"/>
              </a:rPr>
              <a:t>  C.  </a:t>
            </a:r>
            <a:r>
              <a:rPr lang="pt-BR" sz="3600" dirty="0">
                <a:latin typeface="Times New Roman" pitchFamily="18" charset="0"/>
              </a:rPr>
              <a:t>CaSO</a:t>
            </a:r>
            <a:r>
              <a:rPr lang="pt-BR" sz="3600" baseline="-25000" dirty="0">
                <a:latin typeface="Times New Roman" pitchFamily="18" charset="0"/>
              </a:rPr>
              <a:t>4</a:t>
            </a:r>
            <a:r>
              <a:rPr lang="pt-BR" sz="3600" dirty="0">
                <a:latin typeface="Times New Roman" pitchFamily="18" charset="0"/>
              </a:rPr>
              <a:t>.H</a:t>
            </a:r>
            <a:r>
              <a:rPr lang="pt-BR" sz="3600" baseline="-25000" dirty="0">
                <a:latin typeface="Times New Roman" pitchFamily="18" charset="0"/>
              </a:rPr>
              <a:t>2</a:t>
            </a:r>
            <a:r>
              <a:rPr lang="pt-BR" sz="3600" dirty="0">
                <a:latin typeface="Times New Roman" pitchFamily="18" charset="0"/>
              </a:rPr>
              <a:t>O        </a:t>
            </a:r>
            <a:r>
              <a:rPr lang="en-US" sz="3600" dirty="0">
                <a:latin typeface="Times New Roman" pitchFamily="18" charset="0"/>
              </a:rPr>
              <a:t>	D.  </a:t>
            </a:r>
            <a:r>
              <a:rPr lang="pt-BR" sz="3600" dirty="0">
                <a:latin typeface="Times New Roman" pitchFamily="18" charset="0"/>
              </a:rPr>
              <a:t>MgSO</a:t>
            </a:r>
            <a:r>
              <a:rPr lang="pt-BR" sz="3600" baseline="-25000" dirty="0">
                <a:latin typeface="Times New Roman" pitchFamily="18" charset="0"/>
              </a:rPr>
              <a:t>4</a:t>
            </a:r>
            <a:r>
              <a:rPr lang="pt-BR" sz="3600" dirty="0">
                <a:latin typeface="Times New Roman" pitchFamily="18" charset="0"/>
              </a:rPr>
              <a:t>.7H</a:t>
            </a:r>
            <a:r>
              <a:rPr lang="pt-BR" sz="3600" baseline="-25000" dirty="0">
                <a:latin typeface="Times New Roman" pitchFamily="18" charset="0"/>
              </a:rPr>
              <a:t>2</a:t>
            </a:r>
            <a:r>
              <a:rPr lang="pt-BR" sz="3600" dirty="0">
                <a:latin typeface="Times New Roman" pitchFamily="18" charset="0"/>
              </a:rPr>
              <a:t>O       </a:t>
            </a:r>
          </a:p>
        </p:txBody>
      </p:sp>
    </p:spTree>
    <p:extLst>
      <p:ext uri="{BB962C8B-B14F-4D97-AF65-F5344CB8AC3E}">
        <p14:creationId xmlns:p14="http://schemas.microsoft.com/office/powerpoint/2010/main" val="3071966803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3980" y="812056"/>
            <a:ext cx="9144000" cy="507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indent="179388">
              <a:tabLst>
                <a:tab pos="3079750" algn="l"/>
              </a:tabLst>
            </a:pPr>
            <a:r>
              <a:rPr lang="en-US" sz="3600" b="1" u="sng" dirty="0" err="1">
                <a:solidFill>
                  <a:schemeClr val="folHlink"/>
                </a:solidFill>
                <a:latin typeface="Times New Roman" pitchFamily="18" charset="0"/>
              </a:rPr>
              <a:t>Câu</a:t>
            </a:r>
            <a:r>
              <a:rPr lang="en-US" sz="3600" b="1" u="sng" dirty="0">
                <a:solidFill>
                  <a:schemeClr val="folHlink"/>
                </a:solidFill>
                <a:latin typeface="Times New Roman" pitchFamily="18" charset="0"/>
              </a:rPr>
              <a:t> </a:t>
            </a:r>
            <a:r>
              <a:rPr lang="en-US" sz="3600" b="1" u="sng" dirty="0" smtClean="0">
                <a:solidFill>
                  <a:schemeClr val="folHlink"/>
                </a:solidFill>
                <a:latin typeface="Times New Roman" pitchFamily="18" charset="0"/>
              </a:rPr>
              <a:t>10:</a:t>
            </a:r>
            <a:r>
              <a:rPr lang="en-US" sz="3600" b="1" dirty="0" smtClean="0">
                <a:latin typeface="Times New Roman" pitchFamily="18" charset="0"/>
              </a:rPr>
              <a:t>  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Cho dung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dịch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Ca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(OH)</a:t>
            </a:r>
            <a:r>
              <a:rPr lang="en-US" sz="3600" b="1" baseline="-25000" dirty="0">
                <a:solidFill>
                  <a:srgbClr val="0000FF"/>
                </a:solidFill>
                <a:latin typeface="Times New Roman" pitchFamily="18" charset="0"/>
              </a:rPr>
              <a:t>2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vào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</a:p>
          <a:p>
            <a:pPr indent="179388">
              <a:tabLst>
                <a:tab pos="3079750" algn="l"/>
              </a:tabLst>
            </a:pP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dung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dịch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Ca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(HCO</a:t>
            </a:r>
            <a:r>
              <a:rPr lang="en-US" sz="3600" b="1" baseline="-25000" dirty="0">
                <a:solidFill>
                  <a:srgbClr val="0000FF"/>
                </a:solidFill>
                <a:latin typeface="Times New Roman" pitchFamily="18" charset="0"/>
              </a:rPr>
              <a:t>3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)</a:t>
            </a:r>
            <a:r>
              <a:rPr lang="en-US" sz="3600" b="1" baseline="-25000" dirty="0">
                <a:solidFill>
                  <a:srgbClr val="0000FF"/>
                </a:solidFill>
                <a:latin typeface="Times New Roman" pitchFamily="18" charset="0"/>
              </a:rPr>
              <a:t>2  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thấy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có</a:t>
            </a:r>
            <a:endParaRPr lang="en-US" sz="3600" b="1" dirty="0">
              <a:solidFill>
                <a:srgbClr val="0000FF"/>
              </a:solidFill>
              <a:latin typeface="Times New Roman" pitchFamily="18" charset="0"/>
            </a:endParaRPr>
          </a:p>
          <a:p>
            <a:pPr indent="179388">
              <a:tabLst>
                <a:tab pos="3079750" algn="l"/>
              </a:tabLst>
            </a:pPr>
            <a:r>
              <a:rPr lang="en-US" sz="3600" dirty="0" smtClean="0">
                <a:latin typeface="Times New Roman" pitchFamily="18" charset="0"/>
              </a:rPr>
              <a:t>     </a:t>
            </a:r>
            <a:r>
              <a:rPr lang="en-US" sz="3600" dirty="0">
                <a:latin typeface="Times New Roman" pitchFamily="18" charset="0"/>
              </a:rPr>
              <a:t>A. </a:t>
            </a:r>
            <a:r>
              <a:rPr lang="en-US" sz="3600" dirty="0" err="1">
                <a:latin typeface="Times New Roman" pitchFamily="18" charset="0"/>
              </a:rPr>
              <a:t>kết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tủa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trắng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sau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đó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kết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tủa</a:t>
            </a:r>
            <a:r>
              <a:rPr lang="en-US" sz="3600" dirty="0">
                <a:latin typeface="Times New Roman" pitchFamily="18" charset="0"/>
              </a:rPr>
              <a:t> tan </a:t>
            </a:r>
            <a:r>
              <a:rPr lang="en-US" sz="3600" dirty="0" err="1">
                <a:latin typeface="Times New Roman" pitchFamily="18" charset="0"/>
              </a:rPr>
              <a:t>dần</a:t>
            </a:r>
            <a:r>
              <a:rPr lang="en-US" sz="3600" dirty="0">
                <a:latin typeface="Times New Roman" pitchFamily="18" charset="0"/>
              </a:rPr>
              <a:t>	</a:t>
            </a:r>
          </a:p>
          <a:p>
            <a:pPr indent="179388">
              <a:tabLst>
                <a:tab pos="3079750" algn="l"/>
              </a:tabLst>
            </a:pPr>
            <a:endParaRPr lang="en-US" sz="3600" dirty="0">
              <a:latin typeface="Times New Roman" pitchFamily="18" charset="0"/>
            </a:endParaRPr>
          </a:p>
          <a:p>
            <a:pPr indent="179388">
              <a:tabLst>
                <a:tab pos="3079750" algn="l"/>
              </a:tabLst>
            </a:pPr>
            <a:r>
              <a:rPr lang="en-US" sz="3600" dirty="0">
                <a:latin typeface="Times New Roman" pitchFamily="18" charset="0"/>
              </a:rPr>
              <a:t>     B. </a:t>
            </a:r>
            <a:r>
              <a:rPr lang="en-US" sz="3600" dirty="0" err="1">
                <a:latin typeface="Times New Roman" pitchFamily="18" charset="0"/>
              </a:rPr>
              <a:t>bọt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khí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và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kết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tủa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trắng</a:t>
            </a:r>
            <a:endParaRPr lang="en-US" sz="3600" dirty="0">
              <a:latin typeface="Times New Roman" pitchFamily="18" charset="0"/>
            </a:endParaRPr>
          </a:p>
          <a:p>
            <a:pPr indent="179388">
              <a:tabLst>
                <a:tab pos="3079750" algn="l"/>
              </a:tabLst>
            </a:pPr>
            <a:endParaRPr lang="en-US" sz="3600" dirty="0">
              <a:latin typeface="Times New Roman" pitchFamily="18" charset="0"/>
            </a:endParaRPr>
          </a:p>
          <a:p>
            <a:pPr indent="179388">
              <a:tabLst>
                <a:tab pos="3079750" algn="l"/>
              </a:tabLst>
            </a:pPr>
            <a:r>
              <a:rPr lang="en-US" sz="3600" dirty="0">
                <a:latin typeface="Times New Roman" pitchFamily="18" charset="0"/>
              </a:rPr>
              <a:t>     C. </a:t>
            </a:r>
            <a:r>
              <a:rPr lang="en-US" sz="3600" dirty="0" err="1">
                <a:latin typeface="Times New Roman" pitchFamily="18" charset="0"/>
              </a:rPr>
              <a:t>bọt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khí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thoát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ra</a:t>
            </a:r>
            <a:r>
              <a:rPr lang="en-US" sz="3600" dirty="0">
                <a:latin typeface="Times New Roman" pitchFamily="18" charset="0"/>
              </a:rPr>
              <a:t>	</a:t>
            </a:r>
          </a:p>
          <a:p>
            <a:pPr indent="179388">
              <a:tabLst>
                <a:tab pos="3079750" algn="l"/>
              </a:tabLst>
            </a:pPr>
            <a:endParaRPr lang="en-US" sz="3600" dirty="0">
              <a:latin typeface="Times New Roman" pitchFamily="18" charset="0"/>
            </a:endParaRPr>
          </a:p>
          <a:p>
            <a:pPr indent="179388">
              <a:tabLst>
                <a:tab pos="3079750" algn="l"/>
              </a:tabLst>
            </a:pPr>
            <a:r>
              <a:rPr lang="en-US" sz="3600" dirty="0">
                <a:latin typeface="Times New Roman" pitchFamily="18" charset="0"/>
              </a:rPr>
              <a:t>     D. </a:t>
            </a:r>
            <a:r>
              <a:rPr lang="en-US" sz="3600" dirty="0" err="1">
                <a:latin typeface="Times New Roman" pitchFamily="18" charset="0"/>
              </a:rPr>
              <a:t>kết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tủa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trắng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xuất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hiện</a:t>
            </a:r>
            <a:endParaRPr lang="en-US" sz="3600" dirty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1966803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990600" y="2057399"/>
            <a:ext cx="609600" cy="578427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304800" y="866775"/>
            <a:ext cx="8229600" cy="507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3600" b="1" u="sng" dirty="0" err="1">
                <a:solidFill>
                  <a:srgbClr val="996633"/>
                </a:solidFill>
                <a:latin typeface="Times New Roman" pitchFamily="18" charset="0"/>
              </a:rPr>
              <a:t>Câu</a:t>
            </a:r>
            <a:r>
              <a:rPr lang="en-US" sz="3600" b="1" u="sng" dirty="0">
                <a:solidFill>
                  <a:srgbClr val="996633"/>
                </a:solidFill>
                <a:latin typeface="Times New Roman" pitchFamily="18" charset="0"/>
              </a:rPr>
              <a:t> 1</a:t>
            </a:r>
            <a:r>
              <a:rPr lang="en-US" sz="3600" u="sng" dirty="0">
                <a:solidFill>
                  <a:srgbClr val="996633"/>
                </a:solidFill>
                <a:latin typeface="Times New Roman" pitchFamily="18" charset="0"/>
              </a:rPr>
              <a:t>:</a:t>
            </a:r>
            <a:r>
              <a:rPr lang="en-US" sz="3600" dirty="0">
                <a:solidFill>
                  <a:srgbClr val="0541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Cấu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hình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electron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lớp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ngoài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cùng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của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nguyên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tử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kim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loại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kiềm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là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:</a:t>
            </a:r>
            <a:r>
              <a:rPr lang="en-US" sz="3600" b="1" dirty="0">
                <a:latin typeface="Times New Roman" pitchFamily="18" charset="0"/>
              </a:rPr>
              <a:t> </a:t>
            </a:r>
          </a:p>
          <a:p>
            <a:pPr eaLnBrk="1" hangingPunct="1"/>
            <a:r>
              <a:rPr lang="en-US" sz="3600" dirty="0" smtClean="0">
                <a:latin typeface="Times New Roman" pitchFamily="18" charset="0"/>
              </a:rPr>
              <a:t>       </a:t>
            </a:r>
            <a:r>
              <a:rPr lang="en-US" sz="3600" dirty="0">
                <a:latin typeface="Times New Roman" pitchFamily="18" charset="0"/>
              </a:rPr>
              <a:t>A. ns</a:t>
            </a:r>
            <a:r>
              <a:rPr lang="en-US" sz="3600" baseline="30000" dirty="0">
                <a:latin typeface="Times New Roman" pitchFamily="18" charset="0"/>
              </a:rPr>
              <a:t>1</a:t>
            </a:r>
            <a:r>
              <a:rPr lang="en-US" sz="3600" dirty="0">
                <a:latin typeface="Times New Roman" pitchFamily="18" charset="0"/>
              </a:rPr>
              <a:t> </a:t>
            </a:r>
          </a:p>
          <a:p>
            <a:pPr eaLnBrk="1" hangingPunct="1"/>
            <a:r>
              <a:rPr lang="en-US" sz="3600" dirty="0">
                <a:latin typeface="Times New Roman" pitchFamily="18" charset="0"/>
              </a:rPr>
              <a:t>			</a:t>
            </a:r>
          </a:p>
          <a:p>
            <a:pPr eaLnBrk="1" hangingPunct="1"/>
            <a:r>
              <a:rPr lang="en-US" sz="3600" dirty="0">
                <a:latin typeface="Times New Roman" pitchFamily="18" charset="0"/>
              </a:rPr>
              <a:t>       B. ns</a:t>
            </a:r>
            <a:r>
              <a:rPr lang="en-US" sz="3600" baseline="30000" dirty="0">
                <a:latin typeface="Times New Roman" pitchFamily="18" charset="0"/>
              </a:rPr>
              <a:t>2</a:t>
            </a:r>
            <a:r>
              <a:rPr lang="en-US" sz="3600" dirty="0">
                <a:latin typeface="Times New Roman" pitchFamily="18" charset="0"/>
              </a:rPr>
              <a:t> </a:t>
            </a:r>
          </a:p>
          <a:p>
            <a:pPr eaLnBrk="1" hangingPunct="1"/>
            <a:r>
              <a:rPr lang="en-US" sz="3600" dirty="0">
                <a:latin typeface="Times New Roman" pitchFamily="18" charset="0"/>
              </a:rPr>
              <a:t>				</a:t>
            </a:r>
          </a:p>
          <a:p>
            <a:pPr eaLnBrk="1" hangingPunct="1"/>
            <a:r>
              <a:rPr lang="en-US" sz="3600" dirty="0">
                <a:latin typeface="Times New Roman" pitchFamily="18" charset="0"/>
              </a:rPr>
              <a:t>       C. ns</a:t>
            </a:r>
            <a:r>
              <a:rPr lang="en-US" sz="3600" baseline="30000" dirty="0">
                <a:latin typeface="Times New Roman" pitchFamily="18" charset="0"/>
              </a:rPr>
              <a:t>2</a:t>
            </a:r>
            <a:r>
              <a:rPr lang="en-US" sz="3600" dirty="0">
                <a:latin typeface="Times New Roman" pitchFamily="18" charset="0"/>
              </a:rPr>
              <a:t> np</a:t>
            </a:r>
            <a:r>
              <a:rPr lang="en-US" sz="3600" baseline="30000" dirty="0">
                <a:latin typeface="Times New Roman" pitchFamily="18" charset="0"/>
              </a:rPr>
              <a:t>1</a:t>
            </a:r>
            <a:r>
              <a:rPr lang="en-US" sz="3600" dirty="0">
                <a:latin typeface="Times New Roman" pitchFamily="18" charset="0"/>
              </a:rPr>
              <a:t> </a:t>
            </a:r>
          </a:p>
          <a:p>
            <a:pPr eaLnBrk="1" hangingPunct="1"/>
            <a:r>
              <a:rPr lang="en-US" sz="3600" dirty="0">
                <a:latin typeface="Times New Roman" pitchFamily="18" charset="0"/>
              </a:rPr>
              <a:t>			</a:t>
            </a:r>
          </a:p>
          <a:p>
            <a:pPr eaLnBrk="1" hangingPunct="1"/>
            <a:r>
              <a:rPr lang="en-US" sz="3600" dirty="0">
                <a:latin typeface="Times New Roman" pitchFamily="18" charset="0"/>
              </a:rPr>
              <a:t>       D. ns</a:t>
            </a:r>
            <a:r>
              <a:rPr lang="en-US" sz="3600" baseline="30000" dirty="0">
                <a:latin typeface="Times New Roman" pitchFamily="18" charset="0"/>
              </a:rPr>
              <a:t>2</a:t>
            </a:r>
            <a:r>
              <a:rPr lang="en-US" sz="3600" dirty="0">
                <a:latin typeface="Times New Roman" pitchFamily="18" charset="0"/>
              </a:rPr>
              <a:t> np</a:t>
            </a:r>
            <a:r>
              <a:rPr lang="en-US" sz="3600" baseline="30000" dirty="0">
                <a:latin typeface="Times New Roman" pitchFamily="18" charset="0"/>
              </a:rPr>
              <a:t>5</a:t>
            </a:r>
            <a:r>
              <a:rPr lang="en-US" sz="3600" dirty="0">
                <a:latin typeface="Times New Roman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08768096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val 10"/>
          <p:cNvSpPr/>
          <p:nvPr/>
        </p:nvSpPr>
        <p:spPr>
          <a:xfrm>
            <a:off x="1143000" y="4241233"/>
            <a:ext cx="609600" cy="578427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304800" y="1403340"/>
            <a:ext cx="8610600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indent="457200"/>
            <a:r>
              <a:rPr lang="nl-NL" sz="3600" b="1" u="sng" dirty="0">
                <a:solidFill>
                  <a:srgbClr val="663300"/>
                </a:solidFill>
                <a:latin typeface="Times New Roman" pitchFamily="18" charset="0"/>
              </a:rPr>
              <a:t>Câu 2</a:t>
            </a:r>
            <a:r>
              <a:rPr lang="nl-NL" sz="3600" u="sng" dirty="0">
                <a:solidFill>
                  <a:srgbClr val="663300"/>
                </a:solidFill>
                <a:latin typeface="Times New Roman" pitchFamily="18" charset="0"/>
              </a:rPr>
              <a:t>:</a:t>
            </a:r>
            <a:r>
              <a:rPr lang="nl-NL" sz="3600" dirty="0">
                <a:latin typeface="Times New Roman" pitchFamily="18" charset="0"/>
              </a:rPr>
              <a:t>  </a:t>
            </a:r>
            <a:r>
              <a:rPr lang="nl-NL" sz="3600" b="1" dirty="0">
                <a:solidFill>
                  <a:srgbClr val="0000FF"/>
                </a:solidFill>
                <a:latin typeface="Times New Roman" pitchFamily="18" charset="0"/>
              </a:rPr>
              <a:t>Công thức chung của oxit kim loại thuộc nhóm IA là</a:t>
            </a:r>
            <a:endParaRPr lang="en-US" sz="3600" b="1" dirty="0">
              <a:solidFill>
                <a:srgbClr val="0000FF"/>
              </a:solidFill>
              <a:latin typeface="Times New Roman" pitchFamily="18" charset="0"/>
            </a:endParaRPr>
          </a:p>
          <a:p>
            <a:pPr indent="457200"/>
            <a:r>
              <a:rPr lang="nl-NL" sz="3600" dirty="0">
                <a:latin typeface="Times New Roman" pitchFamily="18" charset="0"/>
              </a:rPr>
              <a:t>        </a:t>
            </a:r>
          </a:p>
          <a:p>
            <a:pPr indent="457200"/>
            <a:r>
              <a:rPr lang="nl-NL" sz="3600" dirty="0">
                <a:latin typeface="Times New Roman" pitchFamily="18" charset="0"/>
              </a:rPr>
              <a:t>	A.  R</a:t>
            </a:r>
            <a:r>
              <a:rPr lang="nl-NL" sz="3600" baseline="-25000" dirty="0">
                <a:latin typeface="Times New Roman" pitchFamily="18" charset="0"/>
              </a:rPr>
              <a:t>2</a:t>
            </a:r>
            <a:r>
              <a:rPr lang="nl-NL" sz="3600" dirty="0">
                <a:latin typeface="Times New Roman" pitchFamily="18" charset="0"/>
              </a:rPr>
              <a:t>O</a:t>
            </a:r>
            <a:r>
              <a:rPr lang="nl-NL" sz="3600" baseline="-25000" dirty="0">
                <a:latin typeface="Times New Roman" pitchFamily="18" charset="0"/>
              </a:rPr>
              <a:t>3</a:t>
            </a:r>
            <a:r>
              <a:rPr lang="nl-NL" sz="3600" dirty="0">
                <a:latin typeface="Times New Roman" pitchFamily="18" charset="0"/>
              </a:rPr>
              <a:t>. 		B. RO</a:t>
            </a:r>
            <a:r>
              <a:rPr lang="nl-NL" sz="3600" baseline="-25000" dirty="0">
                <a:latin typeface="Times New Roman" pitchFamily="18" charset="0"/>
              </a:rPr>
              <a:t>2</a:t>
            </a:r>
            <a:r>
              <a:rPr lang="nl-NL" sz="3600" dirty="0">
                <a:latin typeface="Times New Roman" pitchFamily="18" charset="0"/>
              </a:rPr>
              <a:t>. 	</a:t>
            </a:r>
          </a:p>
          <a:p>
            <a:pPr indent="457200"/>
            <a:r>
              <a:rPr lang="nl-NL" sz="3600" dirty="0">
                <a:latin typeface="Times New Roman" pitchFamily="18" charset="0"/>
              </a:rPr>
              <a:t>	</a:t>
            </a:r>
          </a:p>
          <a:p>
            <a:pPr indent="457200"/>
            <a:r>
              <a:rPr lang="nl-NL" sz="3600" dirty="0">
                <a:latin typeface="Times New Roman" pitchFamily="18" charset="0"/>
              </a:rPr>
              <a:t>    C. R</a:t>
            </a:r>
            <a:r>
              <a:rPr lang="nl-NL" sz="3600" baseline="-25000" dirty="0">
                <a:latin typeface="Times New Roman" pitchFamily="18" charset="0"/>
              </a:rPr>
              <a:t>2</a:t>
            </a:r>
            <a:r>
              <a:rPr lang="nl-NL" sz="3600" dirty="0">
                <a:latin typeface="Times New Roman" pitchFamily="18" charset="0"/>
              </a:rPr>
              <a:t>O. 			D. RO.</a:t>
            </a:r>
          </a:p>
        </p:txBody>
      </p:sp>
    </p:spTree>
    <p:extLst>
      <p:ext uri="{BB962C8B-B14F-4D97-AF65-F5344CB8AC3E}">
        <p14:creationId xmlns:p14="http://schemas.microsoft.com/office/powerpoint/2010/main" val="3394620254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/>
          <p:cNvSpPr/>
          <p:nvPr/>
        </p:nvSpPr>
        <p:spPr>
          <a:xfrm>
            <a:off x="443345" y="4810474"/>
            <a:ext cx="609600" cy="578427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-37307" y="1418583"/>
            <a:ext cx="9218613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indent="179388" algn="ctr">
              <a:tabLst>
                <a:tab pos="1628775" algn="l"/>
                <a:tab pos="3081338" algn="l"/>
                <a:tab pos="4533900" algn="l"/>
              </a:tabLst>
            </a:pPr>
            <a:r>
              <a:rPr lang="en-US" sz="3600" b="1" u="sng" dirty="0" err="1">
                <a:solidFill>
                  <a:srgbClr val="996633"/>
                </a:solidFill>
                <a:latin typeface="Times New Roman" pitchFamily="18" charset="0"/>
              </a:rPr>
              <a:t>Câu</a:t>
            </a:r>
            <a:r>
              <a:rPr lang="en-US" sz="3600" b="1" u="sng" dirty="0">
                <a:solidFill>
                  <a:srgbClr val="996633"/>
                </a:solidFill>
                <a:latin typeface="Times New Roman" pitchFamily="18" charset="0"/>
              </a:rPr>
              <a:t> </a:t>
            </a:r>
            <a:r>
              <a:rPr lang="en-US" sz="3600" b="1" u="sng" dirty="0" smtClean="0">
                <a:solidFill>
                  <a:srgbClr val="996633"/>
                </a:solidFill>
                <a:latin typeface="Times New Roman" pitchFamily="18" charset="0"/>
              </a:rPr>
              <a:t>3</a:t>
            </a:r>
            <a:r>
              <a:rPr lang="en-US" sz="3600" dirty="0" smtClean="0">
                <a:solidFill>
                  <a:srgbClr val="0000FF"/>
                </a:solidFill>
                <a:latin typeface="Times New Roman" pitchFamily="18" charset="0"/>
              </a:rPr>
              <a:t>  </a:t>
            </a:r>
            <a:r>
              <a:rPr lang="en-US" sz="3600" dirty="0">
                <a:solidFill>
                  <a:srgbClr val="0000FF"/>
                </a:solidFill>
                <a:latin typeface="Times New Roman" pitchFamily="18" charset="0"/>
              </a:rPr>
              <a:t>: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Dãy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gồm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các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kim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loại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đều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phản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0000FF"/>
                </a:solidFill>
                <a:latin typeface="Times New Roman" pitchFamily="18" charset="0"/>
              </a:rPr>
              <a:t>ứng</a:t>
            </a:r>
            <a:endParaRPr lang="en-US" sz="3600" b="1" dirty="0" smtClean="0">
              <a:solidFill>
                <a:srgbClr val="0000FF"/>
              </a:solidFill>
              <a:latin typeface="Times New Roman" pitchFamily="18" charset="0"/>
            </a:endParaRPr>
          </a:p>
          <a:p>
            <a:pPr indent="179388" algn="ctr">
              <a:tabLst>
                <a:tab pos="1628775" algn="l"/>
                <a:tab pos="3081338" algn="l"/>
                <a:tab pos="4533900" algn="l"/>
              </a:tabLst>
            </a:pPr>
            <a:r>
              <a:rPr lang="en-US" sz="3600" b="1" dirty="0" err="1" smtClean="0">
                <a:solidFill>
                  <a:srgbClr val="0000FF"/>
                </a:solidFill>
                <a:latin typeface="Times New Roman" pitchFamily="18" charset="0"/>
              </a:rPr>
              <a:t>với</a:t>
            </a:r>
            <a:r>
              <a:rPr lang="en-US" sz="3600" b="1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nước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ở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nhiệt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độ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thường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tạo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ra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dung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dịch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</a:p>
          <a:p>
            <a:pPr indent="179388">
              <a:tabLst>
                <a:tab pos="1628775" algn="l"/>
                <a:tab pos="3081338" algn="l"/>
                <a:tab pos="4533900" algn="l"/>
              </a:tabLst>
            </a:pPr>
            <a:r>
              <a:rPr lang="en-US" sz="3600" b="1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0000FF"/>
                </a:solidFill>
                <a:latin typeface="Times New Roman" pitchFamily="18" charset="0"/>
              </a:rPr>
              <a:t>kiềm</a:t>
            </a:r>
            <a:r>
              <a:rPr lang="en-US" sz="3600" b="1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là</a:t>
            </a:r>
            <a:endParaRPr lang="en-US" sz="3600" b="1" dirty="0">
              <a:solidFill>
                <a:srgbClr val="0000FF"/>
              </a:solidFill>
              <a:latin typeface="Times New Roman" pitchFamily="18" charset="0"/>
            </a:endParaRPr>
          </a:p>
          <a:p>
            <a:pPr indent="179388">
              <a:tabLst>
                <a:tab pos="1628775" algn="l"/>
                <a:tab pos="3081338" algn="l"/>
                <a:tab pos="4533900" algn="l"/>
              </a:tabLst>
            </a:pPr>
            <a:endParaRPr lang="en-US" sz="3600" b="1" dirty="0">
              <a:solidFill>
                <a:srgbClr val="0000FF"/>
              </a:solidFill>
              <a:latin typeface="Times New Roman" pitchFamily="18" charset="0"/>
            </a:endParaRPr>
          </a:p>
          <a:p>
            <a:pPr indent="179388">
              <a:tabLst>
                <a:tab pos="1628775" algn="l"/>
                <a:tab pos="3081338" algn="l"/>
                <a:tab pos="4533900" algn="l"/>
              </a:tabLst>
            </a:pPr>
            <a:r>
              <a:rPr lang="en-US" sz="3600" dirty="0">
                <a:latin typeface="Times New Roman" pitchFamily="18" charset="0"/>
              </a:rPr>
              <a:t>   A.  Na, Fe, K	                 B.  Na, Cu, K	</a:t>
            </a:r>
          </a:p>
          <a:p>
            <a:pPr indent="179388">
              <a:tabLst>
                <a:tab pos="1628775" algn="l"/>
                <a:tab pos="3081338" algn="l"/>
                <a:tab pos="4533900" algn="l"/>
              </a:tabLst>
            </a:pPr>
            <a:endParaRPr lang="en-US" sz="3600" dirty="0">
              <a:latin typeface="Times New Roman" pitchFamily="18" charset="0"/>
            </a:endParaRPr>
          </a:p>
          <a:p>
            <a:pPr indent="179388">
              <a:tabLst>
                <a:tab pos="1628775" algn="l"/>
                <a:tab pos="3081338" algn="l"/>
                <a:tab pos="4533900" algn="l"/>
              </a:tabLst>
            </a:pPr>
            <a:r>
              <a:rPr lang="en-US" sz="3600" dirty="0">
                <a:latin typeface="Times New Roman" pitchFamily="18" charset="0"/>
              </a:rPr>
              <a:t>   C.  Na, Ba, K	                 D.  Be, Na, K</a:t>
            </a:r>
          </a:p>
        </p:txBody>
      </p:sp>
    </p:spTree>
    <p:extLst>
      <p:ext uri="{BB962C8B-B14F-4D97-AF65-F5344CB8AC3E}">
        <p14:creationId xmlns:p14="http://schemas.microsoft.com/office/powerpoint/2010/main" val="4249110475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/>
          <p:cNvSpPr/>
          <p:nvPr/>
        </p:nvSpPr>
        <p:spPr>
          <a:xfrm>
            <a:off x="990600" y="3316742"/>
            <a:ext cx="609600" cy="578427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3980" y="1066800"/>
            <a:ext cx="9144000" cy="507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marL="342900" indent="-342900"/>
            <a:r>
              <a:rPr lang="en-US" sz="3600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u="sng" dirty="0" err="1">
                <a:solidFill>
                  <a:srgbClr val="996633"/>
                </a:solidFill>
                <a:latin typeface="Times New Roman" pitchFamily="18" charset="0"/>
              </a:rPr>
              <a:t>Câu</a:t>
            </a:r>
            <a:r>
              <a:rPr lang="en-US" sz="3600" b="1" u="sng" dirty="0">
                <a:solidFill>
                  <a:srgbClr val="996633"/>
                </a:solidFill>
                <a:latin typeface="Times New Roman" pitchFamily="18" charset="0"/>
              </a:rPr>
              <a:t> </a:t>
            </a:r>
            <a:r>
              <a:rPr lang="en-US" sz="3600" b="1" u="sng" dirty="0" smtClean="0">
                <a:solidFill>
                  <a:srgbClr val="996633"/>
                </a:solidFill>
                <a:latin typeface="Times New Roman" pitchFamily="18" charset="0"/>
              </a:rPr>
              <a:t>4</a:t>
            </a:r>
            <a:r>
              <a:rPr lang="en-US" sz="3600" u="sng" dirty="0" smtClean="0">
                <a:solidFill>
                  <a:srgbClr val="996633"/>
                </a:solidFill>
                <a:latin typeface="Times New Roman" pitchFamily="18" charset="0"/>
              </a:rPr>
              <a:t>:</a:t>
            </a:r>
            <a:r>
              <a:rPr lang="en-US" sz="3600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Để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điều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chế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kim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loại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nhóm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IIA,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người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ta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sử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dụng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phương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pháp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nào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sau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đây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:</a:t>
            </a:r>
          </a:p>
          <a:p>
            <a:pPr marL="342900" indent="-342900"/>
            <a:r>
              <a:rPr lang="en-US" sz="3600" dirty="0" smtClean="0">
                <a:latin typeface="Times New Roman" pitchFamily="18" charset="0"/>
              </a:rPr>
              <a:t>         </a:t>
            </a:r>
            <a:r>
              <a:rPr lang="en-US" sz="3600" dirty="0">
                <a:latin typeface="Times New Roman" pitchFamily="18" charset="0"/>
              </a:rPr>
              <a:t>A. </a:t>
            </a:r>
            <a:r>
              <a:rPr lang="en-US" sz="3600" dirty="0" err="1">
                <a:latin typeface="Times New Roman" pitchFamily="18" charset="0"/>
              </a:rPr>
              <a:t>Nhiệt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luyện</a:t>
            </a:r>
            <a:r>
              <a:rPr lang="en-US" sz="3600" dirty="0">
                <a:latin typeface="Times New Roman" pitchFamily="18" charset="0"/>
              </a:rPr>
              <a:t>  </a:t>
            </a:r>
          </a:p>
          <a:p>
            <a:pPr marL="342900" indent="-342900"/>
            <a:r>
              <a:rPr lang="en-US" sz="3600" dirty="0">
                <a:latin typeface="Times New Roman" pitchFamily="18" charset="0"/>
              </a:rPr>
              <a:t>		</a:t>
            </a:r>
            <a:endParaRPr lang="en-US" sz="3600" dirty="0" smtClean="0">
              <a:latin typeface="Times New Roman" pitchFamily="18" charset="0"/>
            </a:endParaRPr>
          </a:p>
          <a:p>
            <a:pPr marL="342900" indent="-342900"/>
            <a:r>
              <a:rPr lang="en-US" sz="3600" dirty="0" smtClean="0">
                <a:latin typeface="Times New Roman" pitchFamily="18" charset="0"/>
              </a:rPr>
              <a:t>         B.  </a:t>
            </a:r>
            <a:r>
              <a:rPr lang="en-US" sz="3600" dirty="0" err="1" smtClean="0">
                <a:latin typeface="Times New Roman" pitchFamily="18" charset="0"/>
              </a:rPr>
              <a:t>Điện</a:t>
            </a:r>
            <a:r>
              <a:rPr lang="en-US" sz="3600" dirty="0" smtClean="0">
                <a:latin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</a:rPr>
              <a:t>phân</a:t>
            </a:r>
            <a:r>
              <a:rPr lang="en-US" sz="3600" dirty="0" smtClean="0">
                <a:latin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</a:rPr>
              <a:t>nóng</a:t>
            </a:r>
            <a:r>
              <a:rPr lang="en-US" sz="3600" dirty="0" smtClean="0">
                <a:latin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</a:rPr>
              <a:t>chảy</a:t>
            </a:r>
            <a:r>
              <a:rPr lang="en-US" sz="3600" dirty="0" smtClean="0">
                <a:latin typeface="Times New Roman" pitchFamily="18" charset="0"/>
              </a:rPr>
              <a:t>   </a:t>
            </a:r>
          </a:p>
          <a:p>
            <a:pPr marL="342900" indent="-342900"/>
            <a:r>
              <a:rPr lang="en-US" sz="3600" dirty="0" smtClean="0">
                <a:latin typeface="Times New Roman" pitchFamily="18" charset="0"/>
              </a:rPr>
              <a:t>     </a:t>
            </a:r>
            <a:endParaRPr lang="en-US" sz="3600" dirty="0">
              <a:latin typeface="Times New Roman" pitchFamily="18" charset="0"/>
            </a:endParaRPr>
          </a:p>
          <a:p>
            <a:pPr marL="342900" indent="-342900"/>
            <a:r>
              <a:rPr lang="en-US" sz="3600" dirty="0">
                <a:latin typeface="Times New Roman" pitchFamily="18" charset="0"/>
              </a:rPr>
              <a:t>         C.  </a:t>
            </a:r>
            <a:r>
              <a:rPr lang="en-US" sz="3600" dirty="0" err="1">
                <a:latin typeface="Times New Roman" pitchFamily="18" charset="0"/>
              </a:rPr>
              <a:t>Điện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phân</a:t>
            </a:r>
            <a:r>
              <a:rPr lang="en-US" sz="3600" dirty="0">
                <a:latin typeface="Times New Roman" pitchFamily="18" charset="0"/>
              </a:rPr>
              <a:t> dung </a:t>
            </a:r>
            <a:r>
              <a:rPr lang="en-US" sz="3600" dirty="0" err="1">
                <a:latin typeface="Times New Roman" pitchFamily="18" charset="0"/>
              </a:rPr>
              <a:t>dịch</a:t>
            </a:r>
            <a:r>
              <a:rPr lang="en-US" sz="3600" dirty="0">
                <a:latin typeface="Times New Roman" pitchFamily="18" charset="0"/>
              </a:rPr>
              <a:t>	</a:t>
            </a:r>
          </a:p>
          <a:p>
            <a:pPr marL="342900" indent="-342900"/>
            <a:endParaRPr lang="en-US" sz="3600" dirty="0">
              <a:latin typeface="Times New Roman" pitchFamily="18" charset="0"/>
            </a:endParaRPr>
          </a:p>
          <a:p>
            <a:pPr marL="342900" indent="-342900"/>
            <a:r>
              <a:rPr lang="en-US" sz="3600" dirty="0">
                <a:latin typeface="Times New Roman" pitchFamily="18" charset="0"/>
              </a:rPr>
              <a:t>         D. </a:t>
            </a:r>
            <a:r>
              <a:rPr lang="en-US" sz="3600" dirty="0" err="1">
                <a:latin typeface="Times New Roman" pitchFamily="18" charset="0"/>
              </a:rPr>
              <a:t>Thủy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luyện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có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màng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ngăn</a:t>
            </a:r>
            <a:r>
              <a:rPr lang="en-US" sz="3600" dirty="0">
                <a:latin typeface="Times New Roman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132281003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/>
          <p:cNvSpPr/>
          <p:nvPr/>
        </p:nvSpPr>
        <p:spPr>
          <a:xfrm>
            <a:off x="326408" y="2346612"/>
            <a:ext cx="609600" cy="578427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0" y="1285875"/>
            <a:ext cx="9144000" cy="466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marL="342900" indent="-342900" algn="ctr"/>
            <a:r>
              <a:rPr lang="en-US" sz="3600" b="1" u="sng" dirty="0" err="1">
                <a:solidFill>
                  <a:srgbClr val="996633"/>
                </a:solidFill>
                <a:latin typeface="Times New Roman" pitchFamily="18" charset="0"/>
              </a:rPr>
              <a:t>Câu</a:t>
            </a:r>
            <a:r>
              <a:rPr lang="en-US" sz="3600" b="1" u="sng" dirty="0">
                <a:solidFill>
                  <a:srgbClr val="996633"/>
                </a:solidFill>
                <a:latin typeface="Times New Roman" pitchFamily="18" charset="0"/>
              </a:rPr>
              <a:t> </a:t>
            </a:r>
            <a:r>
              <a:rPr lang="en-US" sz="3600" b="1" u="sng" dirty="0" smtClean="0">
                <a:solidFill>
                  <a:srgbClr val="996633"/>
                </a:solidFill>
                <a:latin typeface="Times New Roman" pitchFamily="18" charset="0"/>
              </a:rPr>
              <a:t>5</a:t>
            </a:r>
            <a:r>
              <a:rPr lang="en-US" sz="3600" b="1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:</a:t>
            </a:r>
            <a:r>
              <a:rPr lang="en-US" sz="3600" b="1" dirty="0">
                <a:latin typeface="Times New Roman" pitchFamily="18" charset="0"/>
              </a:rPr>
              <a:t> 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Dung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dịch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nào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có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thể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hòa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tan CaCO</a:t>
            </a:r>
            <a:r>
              <a:rPr lang="en-US" sz="3600" b="1" baseline="-25000" dirty="0">
                <a:solidFill>
                  <a:srgbClr val="0000FF"/>
                </a:solidFill>
                <a:latin typeface="Times New Roman" pitchFamily="18" charset="0"/>
              </a:rPr>
              <a:t>3</a:t>
            </a:r>
          </a:p>
          <a:p>
            <a:pPr marL="342900" indent="-342900" algn="ctr"/>
            <a:endParaRPr lang="en-US" sz="3600" baseline="-25000" dirty="0">
              <a:solidFill>
                <a:srgbClr val="0000FF"/>
              </a:solidFill>
              <a:latin typeface="Times New Roman" pitchFamily="18" charset="0"/>
            </a:endParaRPr>
          </a:p>
          <a:p>
            <a:pPr marL="342900" indent="-342900"/>
            <a:r>
              <a:rPr lang="pt-BR" sz="3600" dirty="0">
                <a:latin typeface="Times New Roman" pitchFamily="18" charset="0"/>
              </a:rPr>
              <a:t>   A.   N</a:t>
            </a:r>
            <a:r>
              <a:rPr lang="vi-VN" sz="3600" dirty="0">
                <a:latin typeface="Times New Roman" pitchFamily="18" charset="0"/>
              </a:rPr>
              <a:t>ước có chứa khí CO</a:t>
            </a:r>
            <a:r>
              <a:rPr lang="en-US" sz="3600" baseline="-25000" dirty="0">
                <a:latin typeface="Times New Roman" pitchFamily="18" charset="0"/>
              </a:rPr>
              <a:t>2</a:t>
            </a:r>
          </a:p>
          <a:p>
            <a:pPr marL="342900" indent="-342900"/>
            <a:endParaRPr lang="en-US" sz="3600" dirty="0">
              <a:latin typeface="Times New Roman" pitchFamily="18" charset="0"/>
            </a:endParaRPr>
          </a:p>
          <a:p>
            <a:pPr marL="342900" indent="-342900"/>
            <a:r>
              <a:rPr lang="en-US" sz="3600" dirty="0">
                <a:latin typeface="Times New Roman" pitchFamily="18" charset="0"/>
              </a:rPr>
              <a:t>   B.   </a:t>
            </a:r>
            <a:r>
              <a:rPr lang="pt-BR" sz="3600" dirty="0">
                <a:latin typeface="Times New Roman" pitchFamily="18" charset="0"/>
              </a:rPr>
              <a:t>Na</a:t>
            </a:r>
            <a:r>
              <a:rPr lang="pt-BR" sz="3600" baseline="-25000" dirty="0">
                <a:latin typeface="Times New Roman" pitchFamily="18" charset="0"/>
              </a:rPr>
              <a:t>2</a:t>
            </a:r>
            <a:r>
              <a:rPr lang="pt-BR" sz="3600" dirty="0">
                <a:latin typeface="Times New Roman" pitchFamily="18" charset="0"/>
              </a:rPr>
              <a:t>SO</a:t>
            </a:r>
            <a:r>
              <a:rPr lang="pt-BR" sz="3600" baseline="-25000" dirty="0">
                <a:latin typeface="Times New Roman" pitchFamily="18" charset="0"/>
              </a:rPr>
              <a:t>4</a:t>
            </a:r>
          </a:p>
          <a:p>
            <a:pPr marL="342900" indent="-342900"/>
            <a:endParaRPr lang="pt-BR" sz="3600" baseline="-25000" dirty="0">
              <a:latin typeface="Times New Roman" pitchFamily="18" charset="0"/>
            </a:endParaRPr>
          </a:p>
          <a:p>
            <a:pPr marL="342900" indent="-342900"/>
            <a:r>
              <a:rPr lang="en-US" sz="3600" dirty="0">
                <a:latin typeface="Times New Roman" pitchFamily="18" charset="0"/>
              </a:rPr>
              <a:t>   C.   </a:t>
            </a:r>
            <a:r>
              <a:rPr lang="pt-BR" sz="3600" dirty="0">
                <a:latin typeface="Times New Roman" pitchFamily="18" charset="0"/>
              </a:rPr>
              <a:t>BaCl</a:t>
            </a:r>
            <a:r>
              <a:rPr lang="pt-BR" sz="3600" baseline="-25000" dirty="0">
                <a:latin typeface="Times New Roman" pitchFamily="18" charset="0"/>
              </a:rPr>
              <a:t>2</a:t>
            </a:r>
            <a:r>
              <a:rPr lang="pt-BR" sz="3600" dirty="0">
                <a:latin typeface="Times New Roman" pitchFamily="18" charset="0"/>
              </a:rPr>
              <a:t>				</a:t>
            </a:r>
          </a:p>
          <a:p>
            <a:pPr marL="342900" indent="-342900"/>
            <a:r>
              <a:rPr lang="en-US" sz="3600" dirty="0">
                <a:latin typeface="Times New Roman" pitchFamily="18" charset="0"/>
              </a:rPr>
              <a:t>  </a:t>
            </a:r>
          </a:p>
          <a:p>
            <a:pPr marL="342900" indent="-342900"/>
            <a:r>
              <a:rPr lang="en-US" sz="3600" dirty="0">
                <a:latin typeface="Times New Roman" pitchFamily="18" charset="0"/>
              </a:rPr>
              <a:t>   D.   </a:t>
            </a:r>
            <a:r>
              <a:rPr lang="en-US" sz="3600" dirty="0" err="1">
                <a:latin typeface="Times New Roman" pitchFamily="18" charset="0"/>
              </a:rPr>
              <a:t>Ca</a:t>
            </a:r>
            <a:r>
              <a:rPr lang="en-US" sz="3600" dirty="0">
                <a:latin typeface="Times New Roman" pitchFamily="18" charset="0"/>
              </a:rPr>
              <a:t>(OH)</a:t>
            </a:r>
            <a:r>
              <a:rPr lang="en-US" sz="3600" baseline="-25000" dirty="0">
                <a:latin typeface="Times New Roman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256649781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/>
          <p:cNvSpPr/>
          <p:nvPr/>
        </p:nvSpPr>
        <p:spPr>
          <a:xfrm>
            <a:off x="838200" y="5410200"/>
            <a:ext cx="609600" cy="578427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304800" y="958989"/>
            <a:ext cx="8839200" cy="5632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indent="179388">
              <a:tabLst>
                <a:tab pos="3079750" algn="l"/>
              </a:tabLst>
            </a:pPr>
            <a:r>
              <a:rPr lang="en-US" sz="3600" b="1" u="sng" dirty="0" err="1">
                <a:solidFill>
                  <a:srgbClr val="996633"/>
                </a:solidFill>
                <a:latin typeface="Times New Roman" pitchFamily="18" charset="0"/>
              </a:rPr>
              <a:t>Câu</a:t>
            </a:r>
            <a:r>
              <a:rPr lang="en-US" sz="3600" b="1" u="sng" dirty="0">
                <a:solidFill>
                  <a:srgbClr val="996633"/>
                </a:solidFill>
                <a:latin typeface="Times New Roman" pitchFamily="18" charset="0"/>
              </a:rPr>
              <a:t> </a:t>
            </a:r>
            <a:r>
              <a:rPr lang="en-US" sz="3600" b="1" u="sng" dirty="0" smtClean="0">
                <a:solidFill>
                  <a:srgbClr val="996633"/>
                </a:solidFill>
                <a:latin typeface="Times New Roman" pitchFamily="18" charset="0"/>
              </a:rPr>
              <a:t>6:</a:t>
            </a:r>
            <a:r>
              <a:rPr lang="en-US" b="1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Chất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nào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sau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đây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i="1" u="sng" dirty="0" err="1">
                <a:solidFill>
                  <a:srgbClr val="0000FF"/>
                </a:solidFill>
                <a:latin typeface="Times New Roman" pitchFamily="18" charset="0"/>
              </a:rPr>
              <a:t>không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đúng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với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tên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gọi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?</a:t>
            </a:r>
          </a:p>
          <a:p>
            <a:pPr indent="179388">
              <a:tabLst>
                <a:tab pos="3079750" algn="l"/>
              </a:tabLst>
            </a:pPr>
            <a:r>
              <a:rPr lang="en-US" sz="3600" dirty="0" smtClean="0">
                <a:latin typeface="Times New Roman" pitchFamily="18" charset="0"/>
              </a:rPr>
              <a:t>    </a:t>
            </a:r>
            <a:r>
              <a:rPr lang="en-US" sz="3600" dirty="0">
                <a:latin typeface="Times New Roman" pitchFamily="18" charset="0"/>
              </a:rPr>
              <a:t>A. CaSO</a:t>
            </a:r>
            <a:r>
              <a:rPr lang="en-US" sz="3600" baseline="-25000" dirty="0">
                <a:latin typeface="Times New Roman" pitchFamily="18" charset="0"/>
              </a:rPr>
              <a:t>4</a:t>
            </a:r>
            <a:r>
              <a:rPr lang="en-US" sz="3600" dirty="0">
                <a:latin typeface="Times New Roman" pitchFamily="18" charset="0"/>
              </a:rPr>
              <a:t>. H</a:t>
            </a:r>
            <a:r>
              <a:rPr lang="en-US" sz="3600" baseline="-25000" dirty="0">
                <a:latin typeface="Times New Roman" pitchFamily="18" charset="0"/>
              </a:rPr>
              <a:t>2</a:t>
            </a:r>
            <a:r>
              <a:rPr lang="en-US" sz="3600" dirty="0">
                <a:latin typeface="Times New Roman" pitchFamily="18" charset="0"/>
              </a:rPr>
              <a:t>O </a:t>
            </a:r>
            <a:r>
              <a:rPr lang="en-US" sz="3600" dirty="0" err="1">
                <a:latin typeface="Times New Roman" pitchFamily="18" charset="0"/>
              </a:rPr>
              <a:t>gọi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là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thạch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cao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nung</a:t>
            </a:r>
            <a:r>
              <a:rPr lang="en-US" sz="3600" dirty="0">
                <a:latin typeface="Times New Roman" pitchFamily="18" charset="0"/>
              </a:rPr>
              <a:t>.</a:t>
            </a:r>
          </a:p>
          <a:p>
            <a:pPr indent="179388">
              <a:tabLst>
                <a:tab pos="3079750" algn="l"/>
              </a:tabLst>
            </a:pPr>
            <a:r>
              <a:rPr lang="en-US" sz="3600" dirty="0">
                <a:latin typeface="Times New Roman" pitchFamily="18" charset="0"/>
              </a:rPr>
              <a:t>	</a:t>
            </a:r>
          </a:p>
          <a:p>
            <a:pPr indent="179388">
              <a:tabLst>
                <a:tab pos="3079750" algn="l"/>
              </a:tabLst>
            </a:pPr>
            <a:r>
              <a:rPr lang="en-US" sz="3600" b="1" dirty="0">
                <a:latin typeface="Times New Roman" pitchFamily="18" charset="0"/>
              </a:rPr>
              <a:t>    </a:t>
            </a:r>
            <a:r>
              <a:rPr lang="en-US" sz="3600" dirty="0">
                <a:latin typeface="Times New Roman" pitchFamily="18" charset="0"/>
              </a:rPr>
              <a:t>B. CaCO</a:t>
            </a:r>
            <a:r>
              <a:rPr lang="en-US" sz="3600" baseline="-25000" dirty="0">
                <a:latin typeface="Times New Roman" pitchFamily="18" charset="0"/>
              </a:rPr>
              <a:t>3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gọi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là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đá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vôi</a:t>
            </a:r>
            <a:r>
              <a:rPr lang="en-US" sz="3600" dirty="0">
                <a:latin typeface="Times New Roman" pitchFamily="18" charset="0"/>
              </a:rPr>
              <a:t> </a:t>
            </a:r>
          </a:p>
          <a:p>
            <a:pPr indent="179388">
              <a:tabLst>
                <a:tab pos="3079750" algn="l"/>
              </a:tabLst>
            </a:pPr>
            <a:endParaRPr lang="en-US" sz="3600" dirty="0">
              <a:latin typeface="Times New Roman" pitchFamily="18" charset="0"/>
            </a:endParaRPr>
          </a:p>
          <a:p>
            <a:pPr indent="179388">
              <a:tabLst>
                <a:tab pos="3079750" algn="l"/>
              </a:tabLst>
            </a:pPr>
            <a:r>
              <a:rPr lang="en-US" sz="3600" dirty="0">
                <a:latin typeface="Times New Roman" pitchFamily="18" charset="0"/>
              </a:rPr>
              <a:t>    C. CaSO</a:t>
            </a:r>
            <a:r>
              <a:rPr lang="en-US" sz="3600" baseline="-25000" dirty="0">
                <a:latin typeface="Times New Roman" pitchFamily="18" charset="0"/>
              </a:rPr>
              <a:t>4</a:t>
            </a:r>
            <a:r>
              <a:rPr lang="en-US" sz="3600" dirty="0">
                <a:latin typeface="Times New Roman" pitchFamily="18" charset="0"/>
              </a:rPr>
              <a:t>. 2H</a:t>
            </a:r>
            <a:r>
              <a:rPr lang="en-US" sz="3600" baseline="-25000" dirty="0">
                <a:latin typeface="Times New Roman" pitchFamily="18" charset="0"/>
              </a:rPr>
              <a:t>2</a:t>
            </a:r>
            <a:r>
              <a:rPr lang="en-US" sz="3600" dirty="0">
                <a:latin typeface="Times New Roman" pitchFamily="18" charset="0"/>
              </a:rPr>
              <a:t>O </a:t>
            </a:r>
            <a:r>
              <a:rPr lang="en-US" sz="3600" dirty="0" err="1">
                <a:latin typeface="Times New Roman" pitchFamily="18" charset="0"/>
              </a:rPr>
              <a:t>gọi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là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thạch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cao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sống</a:t>
            </a:r>
            <a:r>
              <a:rPr lang="en-US" sz="3600" dirty="0">
                <a:latin typeface="Times New Roman" pitchFamily="18" charset="0"/>
              </a:rPr>
              <a:t>.	</a:t>
            </a:r>
          </a:p>
          <a:p>
            <a:pPr indent="179388">
              <a:tabLst>
                <a:tab pos="3079750" algn="l"/>
              </a:tabLst>
            </a:pPr>
            <a:endParaRPr lang="en-US" sz="3600" dirty="0">
              <a:latin typeface="Times New Roman" pitchFamily="18" charset="0"/>
            </a:endParaRPr>
          </a:p>
          <a:p>
            <a:pPr indent="179388">
              <a:tabLst>
                <a:tab pos="3079750" algn="l"/>
              </a:tabLst>
            </a:pPr>
            <a:r>
              <a:rPr lang="en-US" sz="3600" dirty="0">
                <a:latin typeface="Times New Roman" pitchFamily="18" charset="0"/>
              </a:rPr>
              <a:t>    D. CaSO</a:t>
            </a:r>
            <a:r>
              <a:rPr lang="en-US" sz="3600" baseline="-25000" dirty="0">
                <a:latin typeface="Times New Roman" pitchFamily="18" charset="0"/>
              </a:rPr>
              <a:t>4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gọi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là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vôi</a:t>
            </a:r>
            <a:r>
              <a:rPr lang="en-US" sz="3600" dirty="0">
                <a:latin typeface="Times New Roman" pitchFamily="18" charset="0"/>
              </a:rPr>
              <a:t>.</a:t>
            </a:r>
          </a:p>
          <a:p>
            <a:pPr indent="179388">
              <a:tabLst>
                <a:tab pos="3079750" algn="l"/>
              </a:tabLst>
            </a:pPr>
            <a:endParaRPr lang="en-US" sz="3600" dirty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0971452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/>
          <p:cNvSpPr/>
          <p:nvPr/>
        </p:nvSpPr>
        <p:spPr>
          <a:xfrm>
            <a:off x="685800" y="3096923"/>
            <a:ext cx="609600" cy="578427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47"/>
          <p:cNvSpPr>
            <a:spLocks noChangeArrowheads="1"/>
          </p:cNvSpPr>
          <p:nvPr/>
        </p:nvSpPr>
        <p:spPr bwMode="auto">
          <a:xfrm>
            <a:off x="304800" y="1400978"/>
            <a:ext cx="8839200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marL="342900" indent="-342900">
              <a:tabLst>
                <a:tab pos="1655763" algn="l"/>
                <a:tab pos="3136900" algn="l"/>
                <a:tab pos="4616450" algn="l"/>
              </a:tabLst>
            </a:pPr>
            <a:r>
              <a:rPr lang="en-US" sz="3600" b="1" u="sng" dirty="0" err="1">
                <a:solidFill>
                  <a:srgbClr val="996633"/>
                </a:solidFill>
                <a:latin typeface="Times New Roman" pitchFamily="18" charset="0"/>
              </a:rPr>
              <a:t>Câu</a:t>
            </a:r>
            <a:r>
              <a:rPr lang="en-US" sz="3600" b="1" u="sng" dirty="0">
                <a:solidFill>
                  <a:srgbClr val="996633"/>
                </a:solidFill>
                <a:latin typeface="Times New Roman" pitchFamily="18" charset="0"/>
              </a:rPr>
              <a:t> </a:t>
            </a:r>
            <a:r>
              <a:rPr lang="en-US" sz="3600" b="1" u="sng" dirty="0" smtClean="0">
                <a:solidFill>
                  <a:srgbClr val="996633"/>
                </a:solidFill>
                <a:latin typeface="Times New Roman" pitchFamily="18" charset="0"/>
              </a:rPr>
              <a:t>7 </a:t>
            </a:r>
            <a:r>
              <a:rPr lang="en-US" sz="3600" b="1" u="sng" dirty="0">
                <a:solidFill>
                  <a:srgbClr val="996633"/>
                </a:solidFill>
                <a:latin typeface="Times New Roman" pitchFamily="18" charset="0"/>
              </a:rPr>
              <a:t>: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Nước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cứng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có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chứa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các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ion </a:t>
            </a:r>
          </a:p>
          <a:p>
            <a:pPr marL="342900" indent="-342900">
              <a:tabLst>
                <a:tab pos="1655763" algn="l"/>
                <a:tab pos="3136900" algn="l"/>
                <a:tab pos="4616450" algn="l"/>
              </a:tabLst>
            </a:pPr>
            <a:r>
              <a:rPr lang="en-US" sz="3600" b="1" dirty="0" smtClean="0">
                <a:solidFill>
                  <a:srgbClr val="0000FF"/>
                </a:solidFill>
                <a:latin typeface="Times New Roman" pitchFamily="18" charset="0"/>
              </a:rPr>
              <a:t>Mg</a:t>
            </a:r>
            <a:r>
              <a:rPr lang="en-US" sz="3600" b="1" baseline="30000" dirty="0" smtClean="0">
                <a:solidFill>
                  <a:srgbClr val="0000FF"/>
                </a:solidFill>
                <a:latin typeface="Times New Roman" pitchFamily="18" charset="0"/>
              </a:rPr>
              <a:t>2</a:t>
            </a:r>
            <a:r>
              <a:rPr lang="en-US" sz="3600" b="1" baseline="30000" dirty="0">
                <a:solidFill>
                  <a:srgbClr val="0000FF"/>
                </a:solidFill>
                <a:latin typeface="Times New Roman" pitchFamily="18" charset="0"/>
              </a:rPr>
              <a:t>+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,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Cl</a:t>
            </a:r>
            <a:r>
              <a:rPr lang="en-US" sz="3600" b="1" baseline="30000" dirty="0">
                <a:solidFill>
                  <a:srgbClr val="0000FF"/>
                </a:solidFill>
                <a:latin typeface="Times New Roman" pitchFamily="18" charset="0"/>
              </a:rPr>
              <a:t>-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, HCO</a:t>
            </a:r>
            <a:r>
              <a:rPr lang="en-US" sz="3600" b="1" baseline="-25000" dirty="0">
                <a:solidFill>
                  <a:srgbClr val="0000FF"/>
                </a:solidFill>
                <a:latin typeface="Times New Roman" pitchFamily="18" charset="0"/>
              </a:rPr>
              <a:t>3</a:t>
            </a:r>
            <a:r>
              <a:rPr lang="en-US" sz="3600" b="1" baseline="30000" dirty="0">
                <a:solidFill>
                  <a:srgbClr val="0000FF"/>
                </a:solidFill>
                <a:latin typeface="Times New Roman" pitchFamily="18" charset="0"/>
              </a:rPr>
              <a:t>-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thuộc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loại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nước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cứng</a:t>
            </a:r>
            <a:endParaRPr lang="en-US" sz="3600" b="1" dirty="0">
              <a:solidFill>
                <a:srgbClr val="0000FF"/>
              </a:solidFill>
              <a:latin typeface="Times New Roman" pitchFamily="18" charset="0"/>
            </a:endParaRPr>
          </a:p>
          <a:p>
            <a:pPr marL="342900" indent="-342900">
              <a:tabLst>
                <a:tab pos="1655763" algn="l"/>
                <a:tab pos="3136900" algn="l"/>
                <a:tab pos="4616450" algn="l"/>
              </a:tabLst>
            </a:pPr>
            <a:endParaRPr lang="en-US" sz="3600" b="1" dirty="0">
              <a:solidFill>
                <a:srgbClr val="0000FF"/>
              </a:solidFill>
              <a:latin typeface="Times New Roman" pitchFamily="18" charset="0"/>
            </a:endParaRPr>
          </a:p>
          <a:p>
            <a:pPr marL="342900" indent="-342900">
              <a:tabLst>
                <a:tab pos="1655763" algn="l"/>
                <a:tab pos="3136900" algn="l"/>
                <a:tab pos="4616450" algn="l"/>
              </a:tabLst>
            </a:pPr>
            <a:r>
              <a:rPr lang="en-US" sz="3600" dirty="0">
                <a:latin typeface="Times New Roman" pitchFamily="18" charset="0"/>
              </a:rPr>
              <a:t>    A. </a:t>
            </a:r>
            <a:r>
              <a:rPr lang="en-US" sz="3600" dirty="0" err="1">
                <a:latin typeface="Times New Roman" pitchFamily="18" charset="0"/>
              </a:rPr>
              <a:t>toàn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phần</a:t>
            </a:r>
            <a:r>
              <a:rPr lang="en-US" sz="3600" dirty="0">
                <a:latin typeface="Times New Roman" pitchFamily="18" charset="0"/>
              </a:rPr>
              <a:t> 	           B. </a:t>
            </a:r>
            <a:r>
              <a:rPr lang="en-US" sz="3600" dirty="0" err="1">
                <a:latin typeface="Times New Roman" pitchFamily="18" charset="0"/>
              </a:rPr>
              <a:t>một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phần</a:t>
            </a:r>
            <a:r>
              <a:rPr lang="en-US" sz="3600" dirty="0">
                <a:latin typeface="Times New Roman" pitchFamily="18" charset="0"/>
              </a:rPr>
              <a:t>.</a:t>
            </a:r>
          </a:p>
          <a:p>
            <a:pPr marL="342900" indent="-342900">
              <a:tabLst>
                <a:tab pos="1655763" algn="l"/>
                <a:tab pos="3136900" algn="l"/>
                <a:tab pos="4616450" algn="l"/>
              </a:tabLst>
            </a:pPr>
            <a:endParaRPr lang="en-US" sz="3600" dirty="0">
              <a:latin typeface="Times New Roman" pitchFamily="18" charset="0"/>
            </a:endParaRPr>
          </a:p>
          <a:p>
            <a:pPr marL="342900" indent="-342900">
              <a:tabLst>
                <a:tab pos="1655763" algn="l"/>
                <a:tab pos="3136900" algn="l"/>
                <a:tab pos="4616450" algn="l"/>
              </a:tabLst>
            </a:pPr>
            <a:endParaRPr lang="en-US" sz="3600" dirty="0">
              <a:latin typeface="Times New Roman" pitchFamily="18" charset="0"/>
            </a:endParaRPr>
          </a:p>
          <a:p>
            <a:pPr marL="342900" indent="-342900">
              <a:tabLst>
                <a:tab pos="1655763" algn="l"/>
                <a:tab pos="3136900" algn="l"/>
                <a:tab pos="4616450" algn="l"/>
              </a:tabLst>
            </a:pPr>
            <a:r>
              <a:rPr lang="en-US" sz="3600" dirty="0">
                <a:latin typeface="Times New Roman" pitchFamily="18" charset="0"/>
              </a:rPr>
              <a:t>    C. </a:t>
            </a:r>
            <a:r>
              <a:rPr lang="en-US" sz="3600" dirty="0" err="1">
                <a:latin typeface="Times New Roman" pitchFamily="18" charset="0"/>
              </a:rPr>
              <a:t>tạm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thời</a:t>
            </a:r>
            <a:r>
              <a:rPr lang="en-US" sz="3600" dirty="0">
                <a:latin typeface="Times New Roman" pitchFamily="18" charset="0"/>
              </a:rPr>
              <a:t>.               D. </a:t>
            </a:r>
            <a:r>
              <a:rPr lang="en-US" sz="3600" dirty="0" err="1">
                <a:latin typeface="Times New Roman" pitchFamily="18" charset="0"/>
              </a:rPr>
              <a:t>vĩnh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cửu</a:t>
            </a:r>
            <a:r>
              <a:rPr lang="en-US" sz="3600" dirty="0">
                <a:latin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01590254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/>
          <p:cNvSpPr/>
          <p:nvPr/>
        </p:nvSpPr>
        <p:spPr>
          <a:xfrm>
            <a:off x="326408" y="3646413"/>
            <a:ext cx="609600" cy="578427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118280" y="1219200"/>
            <a:ext cx="8915400" cy="4760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600" b="1" u="sng" dirty="0" err="1">
                <a:solidFill>
                  <a:srgbClr val="996633"/>
                </a:solidFill>
                <a:latin typeface="Times New Roman" pitchFamily="18" charset="0"/>
              </a:rPr>
              <a:t>Câu</a:t>
            </a:r>
            <a:r>
              <a:rPr lang="en-US" sz="3600" b="1" u="sng" dirty="0">
                <a:solidFill>
                  <a:srgbClr val="996633"/>
                </a:solidFill>
                <a:latin typeface="Times New Roman" pitchFamily="18" charset="0"/>
              </a:rPr>
              <a:t> </a:t>
            </a:r>
            <a:r>
              <a:rPr lang="en-US" sz="3600" b="1" u="sng" dirty="0" smtClean="0">
                <a:solidFill>
                  <a:srgbClr val="996633"/>
                </a:solidFill>
                <a:latin typeface="Times New Roman" pitchFamily="18" charset="0"/>
              </a:rPr>
              <a:t>8</a:t>
            </a:r>
            <a:r>
              <a:rPr lang="en-US" sz="3600" b="1" dirty="0" smtClean="0">
                <a:solidFill>
                  <a:srgbClr val="996633"/>
                </a:solidFill>
                <a:latin typeface="Times New Roman" pitchFamily="18" charset="0"/>
              </a:rPr>
              <a:t>:</a:t>
            </a:r>
            <a:r>
              <a:rPr lang="en-US" sz="3600" b="1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Phương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pháp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nào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sau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đây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làm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mềm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nước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cứng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có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tính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cứng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toàn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phần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?</a:t>
            </a:r>
          </a:p>
          <a:p>
            <a:pPr eaLnBrk="1" hangingPunct="1">
              <a:spcBef>
                <a:spcPct val="50000"/>
              </a:spcBef>
            </a:pP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 </a:t>
            </a:r>
            <a:r>
              <a:rPr lang="en-US" sz="3600" dirty="0">
                <a:latin typeface="Times New Roman" pitchFamily="18" charset="0"/>
              </a:rPr>
              <a:t>A</a:t>
            </a:r>
            <a:r>
              <a:rPr lang="en-US" sz="3600" b="1" dirty="0">
                <a:latin typeface="Times New Roman" pitchFamily="18" charset="0"/>
              </a:rPr>
              <a:t>.</a:t>
            </a:r>
            <a:r>
              <a:rPr lang="en-US" sz="3600" dirty="0">
                <a:latin typeface="Times New Roman" pitchFamily="18" charset="0"/>
              </a:rPr>
              <a:t>  </a:t>
            </a:r>
            <a:r>
              <a:rPr lang="en-US" sz="3600" dirty="0" err="1">
                <a:latin typeface="Times New Roman" pitchFamily="18" charset="0"/>
              </a:rPr>
              <a:t>Đun</a:t>
            </a:r>
            <a:r>
              <a:rPr lang="en-US" sz="3600" dirty="0">
                <a:latin typeface="Times New Roman" pitchFamily="18" charset="0"/>
              </a:rPr>
              <a:t> dung </a:t>
            </a:r>
            <a:r>
              <a:rPr lang="en-US" sz="3600" dirty="0" err="1">
                <a:latin typeface="Times New Roman" pitchFamily="18" charset="0"/>
              </a:rPr>
              <a:t>dịch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một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hồi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lâu</a:t>
            </a:r>
            <a:r>
              <a:rPr lang="en-US" sz="3600" dirty="0">
                <a:latin typeface="Times New Roman" pitchFamily="18" charset="0"/>
              </a:rPr>
              <a:t>. </a:t>
            </a:r>
          </a:p>
          <a:p>
            <a:pPr eaLnBrk="1" hangingPunct="1">
              <a:spcBef>
                <a:spcPct val="50000"/>
              </a:spcBef>
            </a:pPr>
            <a:r>
              <a:rPr lang="en-US" sz="3600" dirty="0">
                <a:latin typeface="Times New Roman" pitchFamily="18" charset="0"/>
              </a:rPr>
              <a:t>  B. </a:t>
            </a:r>
            <a:r>
              <a:rPr lang="en-US" sz="3600" dirty="0" smtClean="0">
                <a:latin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</a:rPr>
              <a:t>Dùng</a:t>
            </a:r>
            <a:r>
              <a:rPr lang="en-US" sz="3600" dirty="0" smtClean="0">
                <a:latin typeface="Times New Roman" pitchFamily="18" charset="0"/>
              </a:rPr>
              <a:t> </a:t>
            </a:r>
            <a:r>
              <a:rPr lang="en-US" sz="3600" dirty="0">
                <a:latin typeface="Times New Roman" pitchFamily="18" charset="0"/>
              </a:rPr>
              <a:t>dung </a:t>
            </a:r>
            <a:r>
              <a:rPr lang="en-US" sz="3600" dirty="0" err="1">
                <a:latin typeface="Times New Roman" pitchFamily="18" charset="0"/>
              </a:rPr>
              <a:t>dịch</a:t>
            </a:r>
            <a:r>
              <a:rPr lang="en-US" sz="3600" dirty="0">
                <a:latin typeface="Times New Roman" pitchFamily="18" charset="0"/>
              </a:rPr>
              <a:t> Na</a:t>
            </a:r>
            <a:r>
              <a:rPr lang="en-US" sz="3600" baseline="-25000" dirty="0">
                <a:latin typeface="Times New Roman" pitchFamily="18" charset="0"/>
              </a:rPr>
              <a:t>2</a:t>
            </a:r>
            <a:r>
              <a:rPr lang="en-US" sz="3600" dirty="0">
                <a:latin typeface="Times New Roman" pitchFamily="18" charset="0"/>
              </a:rPr>
              <a:t>CO</a:t>
            </a:r>
            <a:r>
              <a:rPr lang="en-US" sz="3600" baseline="-25000" dirty="0">
                <a:latin typeface="Times New Roman" pitchFamily="18" charset="0"/>
              </a:rPr>
              <a:t>3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dư</a:t>
            </a:r>
            <a:r>
              <a:rPr lang="en-US" sz="3600" dirty="0">
                <a:latin typeface="Times New Roman" pitchFamily="18" charset="0"/>
              </a:rPr>
              <a:t>. </a:t>
            </a:r>
          </a:p>
          <a:p>
            <a:pPr eaLnBrk="1" hangingPunct="1">
              <a:spcBef>
                <a:spcPct val="50000"/>
              </a:spcBef>
            </a:pPr>
            <a:r>
              <a:rPr lang="en-US" sz="3600" dirty="0">
                <a:latin typeface="Times New Roman" pitchFamily="18" charset="0"/>
              </a:rPr>
              <a:t>  C. </a:t>
            </a:r>
            <a:r>
              <a:rPr lang="en-US" sz="3600" dirty="0" smtClean="0">
                <a:latin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</a:rPr>
              <a:t>Dùng</a:t>
            </a:r>
            <a:r>
              <a:rPr lang="en-US" sz="3600" dirty="0" smtClean="0">
                <a:latin typeface="Times New Roman" pitchFamily="18" charset="0"/>
              </a:rPr>
              <a:t> </a:t>
            </a:r>
            <a:r>
              <a:rPr lang="en-US" sz="3600" dirty="0">
                <a:latin typeface="Times New Roman" pitchFamily="18" charset="0"/>
              </a:rPr>
              <a:t>dung </a:t>
            </a:r>
            <a:r>
              <a:rPr lang="en-US" sz="3600" dirty="0" err="1">
                <a:latin typeface="Times New Roman" pitchFamily="18" charset="0"/>
              </a:rPr>
              <a:t>dịch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Ca</a:t>
            </a:r>
            <a:r>
              <a:rPr lang="en-US" sz="3600" dirty="0">
                <a:latin typeface="Times New Roman" pitchFamily="18" charset="0"/>
              </a:rPr>
              <a:t>(OH)</a:t>
            </a:r>
            <a:r>
              <a:rPr lang="en-US" sz="3600" baseline="-25000" dirty="0">
                <a:latin typeface="Times New Roman" pitchFamily="18" charset="0"/>
              </a:rPr>
              <a:t>2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dư</a:t>
            </a:r>
            <a:r>
              <a:rPr lang="en-US" sz="3600" dirty="0">
                <a:latin typeface="Times New Roman" pitchFamily="18" charset="0"/>
              </a:rPr>
              <a:t>.</a:t>
            </a:r>
          </a:p>
          <a:p>
            <a:pPr eaLnBrk="1" hangingPunct="1">
              <a:spcBef>
                <a:spcPct val="50000"/>
              </a:spcBef>
            </a:pPr>
            <a:r>
              <a:rPr lang="en-US" sz="3600" dirty="0">
                <a:latin typeface="Times New Roman" pitchFamily="18" charset="0"/>
              </a:rPr>
              <a:t>  D</a:t>
            </a:r>
            <a:r>
              <a:rPr lang="en-US" sz="3600" dirty="0" smtClean="0">
                <a:latin typeface="Times New Roman" pitchFamily="18" charset="0"/>
              </a:rPr>
              <a:t>.  </a:t>
            </a:r>
            <a:r>
              <a:rPr lang="en-US" sz="3600" dirty="0" err="1" smtClean="0">
                <a:latin typeface="Times New Roman" pitchFamily="18" charset="0"/>
              </a:rPr>
              <a:t>Dùng</a:t>
            </a:r>
            <a:r>
              <a:rPr lang="en-US" sz="3600" dirty="0" smtClean="0">
                <a:latin typeface="Times New Roman" pitchFamily="18" charset="0"/>
              </a:rPr>
              <a:t> </a:t>
            </a:r>
            <a:r>
              <a:rPr lang="en-US" sz="3600" dirty="0">
                <a:latin typeface="Times New Roman" pitchFamily="18" charset="0"/>
              </a:rPr>
              <a:t>dung </a:t>
            </a:r>
            <a:r>
              <a:rPr lang="en-US" sz="3600" dirty="0" err="1">
                <a:latin typeface="Times New Roman" pitchFamily="18" charset="0"/>
              </a:rPr>
              <a:t>dịch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NaCl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dư</a:t>
            </a:r>
            <a:r>
              <a:rPr lang="en-US" sz="3600" dirty="0">
                <a:latin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22058683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/>
          <p:cNvSpPr/>
          <p:nvPr/>
        </p:nvSpPr>
        <p:spPr>
          <a:xfrm>
            <a:off x="326408" y="4583409"/>
            <a:ext cx="609600" cy="578427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118280" y="1754177"/>
            <a:ext cx="8915400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marL="342900" indent="-342900"/>
            <a:r>
              <a:rPr lang="en-US" sz="3600" b="1" u="sng" dirty="0" err="1">
                <a:solidFill>
                  <a:srgbClr val="996633"/>
                </a:solidFill>
                <a:latin typeface="Times New Roman" pitchFamily="18" charset="0"/>
              </a:rPr>
              <a:t>Câu</a:t>
            </a:r>
            <a:r>
              <a:rPr lang="en-US" sz="3600" b="1" u="sng" dirty="0">
                <a:solidFill>
                  <a:srgbClr val="996633"/>
                </a:solidFill>
                <a:latin typeface="Times New Roman" pitchFamily="18" charset="0"/>
              </a:rPr>
              <a:t> </a:t>
            </a:r>
            <a:r>
              <a:rPr lang="en-US" sz="3600" b="1" u="sng" dirty="0" smtClean="0">
                <a:solidFill>
                  <a:srgbClr val="996633"/>
                </a:solidFill>
                <a:latin typeface="Times New Roman" pitchFamily="18" charset="0"/>
              </a:rPr>
              <a:t>9:</a:t>
            </a:r>
            <a:r>
              <a:rPr lang="en-US" sz="3600" b="1" dirty="0" smtClean="0">
                <a:latin typeface="Times New Roman" pitchFamily="18" charset="0"/>
              </a:rPr>
              <a:t> </a:t>
            </a:r>
            <a:r>
              <a:rPr lang="pt-BR" sz="3600" b="1" dirty="0">
                <a:solidFill>
                  <a:srgbClr val="0000FF"/>
                </a:solidFill>
                <a:latin typeface="Times New Roman" pitchFamily="18" charset="0"/>
              </a:rPr>
              <a:t>Chất nào sau đây được sử dụng </a:t>
            </a:r>
          </a:p>
          <a:p>
            <a:pPr marL="342900" indent="-342900"/>
            <a:r>
              <a:rPr lang="pt-BR" sz="3600" b="1" dirty="0" smtClean="0">
                <a:solidFill>
                  <a:srgbClr val="0000FF"/>
                </a:solidFill>
                <a:latin typeface="Times New Roman" pitchFamily="18" charset="0"/>
              </a:rPr>
              <a:t>trong </a:t>
            </a:r>
            <a:r>
              <a:rPr lang="pt-BR" sz="3600" b="1" dirty="0">
                <a:solidFill>
                  <a:srgbClr val="0000FF"/>
                </a:solidFill>
                <a:latin typeface="Times New Roman" pitchFamily="18" charset="0"/>
              </a:rPr>
              <a:t>y học, bó bột khi xương bị gãy</a:t>
            </a:r>
          </a:p>
          <a:p>
            <a:pPr marL="342900" indent="-342900"/>
            <a:endParaRPr lang="en-US" sz="3600" b="1" dirty="0">
              <a:solidFill>
                <a:srgbClr val="0000FF"/>
              </a:solidFill>
              <a:latin typeface="Times New Roman" pitchFamily="18" charset="0"/>
            </a:endParaRPr>
          </a:p>
          <a:p>
            <a:pPr marL="342900" indent="-342900"/>
            <a:r>
              <a:rPr lang="pt-BR" sz="3600" dirty="0">
                <a:latin typeface="Times New Roman" pitchFamily="18" charset="0"/>
              </a:rPr>
              <a:t>  A. CaSO</a:t>
            </a:r>
            <a:r>
              <a:rPr lang="pt-BR" sz="3600" baseline="-25000" dirty="0">
                <a:latin typeface="Times New Roman" pitchFamily="18" charset="0"/>
              </a:rPr>
              <a:t>4</a:t>
            </a:r>
            <a:r>
              <a:rPr lang="en-US" sz="3600" dirty="0">
                <a:latin typeface="Times New Roman" pitchFamily="18" charset="0"/>
              </a:rPr>
              <a:t>		        B.  </a:t>
            </a:r>
            <a:r>
              <a:rPr lang="pt-BR" sz="3600" dirty="0">
                <a:latin typeface="Times New Roman" pitchFamily="18" charset="0"/>
              </a:rPr>
              <a:t>CaSO</a:t>
            </a:r>
            <a:r>
              <a:rPr lang="pt-BR" sz="3600" baseline="-25000" dirty="0">
                <a:latin typeface="Times New Roman" pitchFamily="18" charset="0"/>
              </a:rPr>
              <a:t>4</a:t>
            </a:r>
            <a:r>
              <a:rPr lang="pt-BR" sz="3600" dirty="0">
                <a:latin typeface="Times New Roman" pitchFamily="18" charset="0"/>
              </a:rPr>
              <a:t>.2H</a:t>
            </a:r>
            <a:r>
              <a:rPr lang="pt-BR" sz="3600" baseline="-25000" dirty="0">
                <a:latin typeface="Times New Roman" pitchFamily="18" charset="0"/>
              </a:rPr>
              <a:t>2</a:t>
            </a:r>
            <a:r>
              <a:rPr lang="pt-BR" sz="3600" dirty="0">
                <a:latin typeface="Times New Roman" pitchFamily="18" charset="0"/>
              </a:rPr>
              <a:t>O</a:t>
            </a:r>
            <a:r>
              <a:rPr lang="en-US" sz="3600" dirty="0">
                <a:latin typeface="Times New Roman" pitchFamily="18" charset="0"/>
              </a:rPr>
              <a:t> </a:t>
            </a:r>
          </a:p>
          <a:p>
            <a:pPr marL="342900" indent="-342900"/>
            <a:endParaRPr lang="en-US" sz="3600" dirty="0">
              <a:latin typeface="Times New Roman" pitchFamily="18" charset="0"/>
            </a:endParaRPr>
          </a:p>
          <a:p>
            <a:pPr marL="342900" indent="-342900"/>
            <a:r>
              <a:rPr lang="en-US" sz="3600" dirty="0">
                <a:latin typeface="Times New Roman" pitchFamily="18" charset="0"/>
              </a:rPr>
              <a:t>  C.  </a:t>
            </a:r>
            <a:r>
              <a:rPr lang="pt-BR" sz="3600" dirty="0">
                <a:latin typeface="Times New Roman" pitchFamily="18" charset="0"/>
              </a:rPr>
              <a:t>CaSO</a:t>
            </a:r>
            <a:r>
              <a:rPr lang="pt-BR" sz="3600" baseline="-25000" dirty="0">
                <a:latin typeface="Times New Roman" pitchFamily="18" charset="0"/>
              </a:rPr>
              <a:t>4</a:t>
            </a:r>
            <a:r>
              <a:rPr lang="pt-BR" sz="3600" dirty="0">
                <a:latin typeface="Times New Roman" pitchFamily="18" charset="0"/>
              </a:rPr>
              <a:t>.H</a:t>
            </a:r>
            <a:r>
              <a:rPr lang="pt-BR" sz="3600" baseline="-25000" dirty="0">
                <a:latin typeface="Times New Roman" pitchFamily="18" charset="0"/>
              </a:rPr>
              <a:t>2</a:t>
            </a:r>
            <a:r>
              <a:rPr lang="pt-BR" sz="3600" dirty="0">
                <a:latin typeface="Times New Roman" pitchFamily="18" charset="0"/>
              </a:rPr>
              <a:t>O        </a:t>
            </a:r>
            <a:r>
              <a:rPr lang="en-US" sz="3600" dirty="0">
                <a:latin typeface="Times New Roman" pitchFamily="18" charset="0"/>
              </a:rPr>
              <a:t>	D.  </a:t>
            </a:r>
            <a:r>
              <a:rPr lang="pt-BR" sz="3600" dirty="0">
                <a:latin typeface="Times New Roman" pitchFamily="18" charset="0"/>
              </a:rPr>
              <a:t>MgSO</a:t>
            </a:r>
            <a:r>
              <a:rPr lang="pt-BR" sz="3600" baseline="-25000" dirty="0">
                <a:latin typeface="Times New Roman" pitchFamily="18" charset="0"/>
              </a:rPr>
              <a:t>4</a:t>
            </a:r>
            <a:r>
              <a:rPr lang="pt-BR" sz="3600" dirty="0">
                <a:latin typeface="Times New Roman" pitchFamily="18" charset="0"/>
              </a:rPr>
              <a:t>.7H</a:t>
            </a:r>
            <a:r>
              <a:rPr lang="pt-BR" sz="3600" baseline="-25000" dirty="0">
                <a:latin typeface="Times New Roman" pitchFamily="18" charset="0"/>
              </a:rPr>
              <a:t>2</a:t>
            </a:r>
            <a:r>
              <a:rPr lang="pt-BR" sz="3600" dirty="0">
                <a:latin typeface="Times New Roman" pitchFamily="18" charset="0"/>
              </a:rPr>
              <a:t>O       </a:t>
            </a:r>
          </a:p>
        </p:txBody>
      </p:sp>
    </p:spTree>
    <p:extLst>
      <p:ext uri="{BB962C8B-B14F-4D97-AF65-F5344CB8AC3E}">
        <p14:creationId xmlns:p14="http://schemas.microsoft.com/office/powerpoint/2010/main" val="3878764144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/>
          <p:cNvSpPr/>
          <p:nvPr/>
        </p:nvSpPr>
        <p:spPr>
          <a:xfrm>
            <a:off x="706582" y="5311942"/>
            <a:ext cx="609600" cy="578427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3980" y="812056"/>
            <a:ext cx="9144000" cy="507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indent="179388">
              <a:tabLst>
                <a:tab pos="3079750" algn="l"/>
              </a:tabLst>
            </a:pPr>
            <a:r>
              <a:rPr lang="en-US" sz="3600" b="1" u="sng" dirty="0" err="1">
                <a:solidFill>
                  <a:schemeClr val="folHlink"/>
                </a:solidFill>
                <a:latin typeface="Times New Roman" pitchFamily="18" charset="0"/>
              </a:rPr>
              <a:t>Câu</a:t>
            </a:r>
            <a:r>
              <a:rPr lang="en-US" sz="3600" b="1" u="sng" dirty="0">
                <a:solidFill>
                  <a:schemeClr val="folHlink"/>
                </a:solidFill>
                <a:latin typeface="Times New Roman" pitchFamily="18" charset="0"/>
              </a:rPr>
              <a:t> </a:t>
            </a:r>
            <a:r>
              <a:rPr lang="en-US" sz="3600" b="1" u="sng" dirty="0" smtClean="0">
                <a:solidFill>
                  <a:schemeClr val="folHlink"/>
                </a:solidFill>
                <a:latin typeface="Times New Roman" pitchFamily="18" charset="0"/>
              </a:rPr>
              <a:t>10:</a:t>
            </a:r>
            <a:r>
              <a:rPr lang="en-US" sz="3600" b="1" dirty="0" smtClean="0">
                <a:latin typeface="Times New Roman" pitchFamily="18" charset="0"/>
              </a:rPr>
              <a:t>  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Cho dung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dịch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Ca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(OH)</a:t>
            </a:r>
            <a:r>
              <a:rPr lang="en-US" sz="3600" b="1" baseline="-25000" dirty="0">
                <a:solidFill>
                  <a:srgbClr val="0000FF"/>
                </a:solidFill>
                <a:latin typeface="Times New Roman" pitchFamily="18" charset="0"/>
              </a:rPr>
              <a:t>2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vào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</a:p>
          <a:p>
            <a:pPr indent="179388">
              <a:tabLst>
                <a:tab pos="3079750" algn="l"/>
              </a:tabLst>
            </a:pP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dung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dịch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Ca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(HCO</a:t>
            </a:r>
            <a:r>
              <a:rPr lang="en-US" sz="3600" b="1" baseline="-25000" dirty="0">
                <a:solidFill>
                  <a:srgbClr val="0000FF"/>
                </a:solidFill>
                <a:latin typeface="Times New Roman" pitchFamily="18" charset="0"/>
              </a:rPr>
              <a:t>3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)</a:t>
            </a:r>
            <a:r>
              <a:rPr lang="en-US" sz="3600" b="1" baseline="-25000" dirty="0">
                <a:solidFill>
                  <a:srgbClr val="0000FF"/>
                </a:solidFill>
                <a:latin typeface="Times New Roman" pitchFamily="18" charset="0"/>
              </a:rPr>
              <a:t>2  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thấy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có</a:t>
            </a:r>
            <a:endParaRPr lang="en-US" sz="3600" b="1" dirty="0">
              <a:solidFill>
                <a:srgbClr val="0000FF"/>
              </a:solidFill>
              <a:latin typeface="Times New Roman" pitchFamily="18" charset="0"/>
            </a:endParaRPr>
          </a:p>
          <a:p>
            <a:pPr indent="179388">
              <a:tabLst>
                <a:tab pos="3079750" algn="l"/>
              </a:tabLst>
            </a:pPr>
            <a:r>
              <a:rPr lang="en-US" sz="3600" dirty="0" smtClean="0">
                <a:latin typeface="Times New Roman" pitchFamily="18" charset="0"/>
              </a:rPr>
              <a:t>     </a:t>
            </a:r>
            <a:r>
              <a:rPr lang="en-US" sz="3600" dirty="0">
                <a:latin typeface="Times New Roman" pitchFamily="18" charset="0"/>
              </a:rPr>
              <a:t>A. </a:t>
            </a:r>
            <a:r>
              <a:rPr lang="en-US" sz="3600" dirty="0" err="1">
                <a:latin typeface="Times New Roman" pitchFamily="18" charset="0"/>
              </a:rPr>
              <a:t>kết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tủa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trắng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sau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đó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kết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tủa</a:t>
            </a:r>
            <a:r>
              <a:rPr lang="en-US" sz="3600" dirty="0">
                <a:latin typeface="Times New Roman" pitchFamily="18" charset="0"/>
              </a:rPr>
              <a:t> tan </a:t>
            </a:r>
            <a:r>
              <a:rPr lang="en-US" sz="3600" dirty="0" err="1">
                <a:latin typeface="Times New Roman" pitchFamily="18" charset="0"/>
              </a:rPr>
              <a:t>dần</a:t>
            </a:r>
            <a:r>
              <a:rPr lang="en-US" sz="3600" dirty="0">
                <a:latin typeface="Times New Roman" pitchFamily="18" charset="0"/>
              </a:rPr>
              <a:t>	</a:t>
            </a:r>
          </a:p>
          <a:p>
            <a:pPr indent="179388">
              <a:tabLst>
                <a:tab pos="3079750" algn="l"/>
              </a:tabLst>
            </a:pPr>
            <a:endParaRPr lang="en-US" sz="3600" dirty="0">
              <a:latin typeface="Times New Roman" pitchFamily="18" charset="0"/>
            </a:endParaRPr>
          </a:p>
          <a:p>
            <a:pPr indent="179388">
              <a:tabLst>
                <a:tab pos="3079750" algn="l"/>
              </a:tabLst>
            </a:pPr>
            <a:r>
              <a:rPr lang="en-US" sz="3600" dirty="0">
                <a:latin typeface="Times New Roman" pitchFamily="18" charset="0"/>
              </a:rPr>
              <a:t>     B. </a:t>
            </a:r>
            <a:r>
              <a:rPr lang="en-US" sz="3600" dirty="0" err="1">
                <a:latin typeface="Times New Roman" pitchFamily="18" charset="0"/>
              </a:rPr>
              <a:t>bọt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khí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và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kết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tủa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trắng</a:t>
            </a:r>
            <a:endParaRPr lang="en-US" sz="3600" dirty="0">
              <a:latin typeface="Times New Roman" pitchFamily="18" charset="0"/>
            </a:endParaRPr>
          </a:p>
          <a:p>
            <a:pPr indent="179388">
              <a:tabLst>
                <a:tab pos="3079750" algn="l"/>
              </a:tabLst>
            </a:pPr>
            <a:endParaRPr lang="en-US" sz="3600" dirty="0">
              <a:latin typeface="Times New Roman" pitchFamily="18" charset="0"/>
            </a:endParaRPr>
          </a:p>
          <a:p>
            <a:pPr indent="179388">
              <a:tabLst>
                <a:tab pos="3079750" algn="l"/>
              </a:tabLst>
            </a:pPr>
            <a:r>
              <a:rPr lang="en-US" sz="3600" dirty="0">
                <a:latin typeface="Times New Roman" pitchFamily="18" charset="0"/>
              </a:rPr>
              <a:t>     C. </a:t>
            </a:r>
            <a:r>
              <a:rPr lang="en-US" sz="3600" dirty="0" err="1">
                <a:latin typeface="Times New Roman" pitchFamily="18" charset="0"/>
              </a:rPr>
              <a:t>bọt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khí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thoát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ra</a:t>
            </a:r>
            <a:r>
              <a:rPr lang="en-US" sz="3600" dirty="0">
                <a:latin typeface="Times New Roman" pitchFamily="18" charset="0"/>
              </a:rPr>
              <a:t>	</a:t>
            </a:r>
          </a:p>
          <a:p>
            <a:pPr indent="179388">
              <a:tabLst>
                <a:tab pos="3079750" algn="l"/>
              </a:tabLst>
            </a:pPr>
            <a:endParaRPr lang="en-US" sz="3600" dirty="0">
              <a:latin typeface="Times New Roman" pitchFamily="18" charset="0"/>
            </a:endParaRPr>
          </a:p>
          <a:p>
            <a:pPr indent="179388">
              <a:tabLst>
                <a:tab pos="3079750" algn="l"/>
              </a:tabLst>
            </a:pPr>
            <a:r>
              <a:rPr lang="en-US" sz="3600" dirty="0">
                <a:latin typeface="Times New Roman" pitchFamily="18" charset="0"/>
              </a:rPr>
              <a:t>     D. </a:t>
            </a:r>
            <a:r>
              <a:rPr lang="en-US" sz="3600" dirty="0" err="1">
                <a:latin typeface="Times New Roman" pitchFamily="18" charset="0"/>
              </a:rPr>
              <a:t>kết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tủa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trắng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xuất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hiện</a:t>
            </a:r>
            <a:endParaRPr lang="en-US" sz="3600" dirty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7111768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4"/>
          <p:cNvSpPr txBox="1">
            <a:spLocks noChangeArrowheads="1"/>
          </p:cNvSpPr>
          <p:nvPr/>
        </p:nvSpPr>
        <p:spPr bwMode="auto">
          <a:xfrm>
            <a:off x="228600" y="228600"/>
            <a:ext cx="8915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9219" name="Text Box 5"/>
          <p:cNvSpPr txBox="1">
            <a:spLocks noChangeArrowheads="1"/>
          </p:cNvSpPr>
          <p:nvPr/>
        </p:nvSpPr>
        <p:spPr bwMode="auto">
          <a:xfrm>
            <a:off x="205798" y="192650"/>
            <a:ext cx="8305800" cy="2123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b="1" u="sng" dirty="0" err="1">
                <a:solidFill>
                  <a:schemeClr val="folHlink"/>
                </a:solidFill>
                <a:latin typeface="Times New Roman" pitchFamily="18" charset="0"/>
              </a:rPr>
              <a:t>Câu</a:t>
            </a:r>
            <a:r>
              <a:rPr lang="en-US" b="1" u="sng" dirty="0">
                <a:solidFill>
                  <a:schemeClr val="folHlink"/>
                </a:solidFill>
                <a:latin typeface="Times New Roman" pitchFamily="18" charset="0"/>
              </a:rPr>
              <a:t> </a:t>
            </a:r>
            <a:r>
              <a:rPr lang="en-US" b="1" u="sng" dirty="0" smtClean="0">
                <a:solidFill>
                  <a:schemeClr val="folHlink"/>
                </a:solidFill>
                <a:latin typeface="Times New Roman" pitchFamily="18" charset="0"/>
              </a:rPr>
              <a:t>11:</a:t>
            </a:r>
            <a:r>
              <a:rPr lang="en-US" b="1" dirty="0" smtClean="0">
                <a:latin typeface="Times New Roman" pitchFamily="18" charset="0"/>
              </a:rPr>
              <a:t> </a:t>
            </a:r>
            <a:r>
              <a:rPr lang="en-US" b="1" dirty="0" smtClean="0">
                <a:solidFill>
                  <a:srgbClr val="1909E5"/>
                </a:solidFill>
              </a:rPr>
              <a:t>Cho </a:t>
            </a:r>
            <a:r>
              <a:rPr lang="en-US" b="1" dirty="0" err="1">
                <a:solidFill>
                  <a:srgbClr val="1909E5"/>
                </a:solidFill>
              </a:rPr>
              <a:t>các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phản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ứng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sau</a:t>
            </a:r>
            <a:r>
              <a:rPr lang="en-US" b="1" dirty="0">
                <a:solidFill>
                  <a:srgbClr val="1909E5"/>
                </a:solidFill>
              </a:rPr>
              <a:t>: </a:t>
            </a:r>
          </a:p>
          <a:p>
            <a:pPr>
              <a:spcBef>
                <a:spcPct val="50000"/>
              </a:spcBef>
            </a:pPr>
            <a:r>
              <a:rPr lang="en-US" b="1" dirty="0">
                <a:solidFill>
                  <a:srgbClr val="1909E5"/>
                </a:solidFill>
              </a:rPr>
              <a:t>      (1) </a:t>
            </a:r>
            <a:r>
              <a:rPr lang="en-US" b="1" dirty="0" err="1">
                <a:solidFill>
                  <a:srgbClr val="1909E5"/>
                </a:solidFill>
              </a:rPr>
              <a:t>CaO</a:t>
            </a:r>
            <a:r>
              <a:rPr lang="en-US" b="1" dirty="0">
                <a:solidFill>
                  <a:srgbClr val="1909E5"/>
                </a:solidFill>
              </a:rPr>
              <a:t> + CO</a:t>
            </a:r>
            <a:r>
              <a:rPr lang="en-US" b="1" baseline="-25000" dirty="0">
                <a:solidFill>
                  <a:srgbClr val="1909E5"/>
                </a:solidFill>
              </a:rPr>
              <a:t>2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>
                <a:solidFill>
                  <a:srgbClr val="1909E5"/>
                </a:solidFill>
                <a:cs typeface="Arial" charset="0"/>
              </a:rPr>
              <a:t>↔ CaCO</a:t>
            </a:r>
            <a:r>
              <a:rPr lang="en-US" b="1" baseline="-25000" dirty="0">
                <a:solidFill>
                  <a:srgbClr val="1909E5"/>
                </a:solidFill>
                <a:cs typeface="Arial" charset="0"/>
              </a:rPr>
              <a:t>3             </a:t>
            </a:r>
          </a:p>
          <a:p>
            <a:pPr>
              <a:spcBef>
                <a:spcPct val="50000"/>
              </a:spcBef>
            </a:pPr>
            <a:r>
              <a:rPr lang="en-US" b="1" dirty="0">
                <a:solidFill>
                  <a:srgbClr val="1909E5"/>
                </a:solidFill>
                <a:cs typeface="Arial" charset="0"/>
              </a:rPr>
              <a:t>      (2) </a:t>
            </a:r>
            <a:r>
              <a:rPr lang="en-US" b="1" dirty="0" err="1">
                <a:solidFill>
                  <a:srgbClr val="1909E5"/>
                </a:solidFill>
                <a:cs typeface="Arial" charset="0"/>
              </a:rPr>
              <a:t>Ca</a:t>
            </a:r>
            <a:r>
              <a:rPr lang="en-US" b="1" dirty="0">
                <a:solidFill>
                  <a:srgbClr val="1909E5"/>
                </a:solidFill>
                <a:cs typeface="Arial" charset="0"/>
              </a:rPr>
              <a:t>(OH)</a:t>
            </a:r>
            <a:r>
              <a:rPr lang="en-US" b="1" baseline="-25000" dirty="0">
                <a:solidFill>
                  <a:srgbClr val="1909E5"/>
                </a:solidFill>
                <a:cs typeface="Arial" charset="0"/>
              </a:rPr>
              <a:t>2</a:t>
            </a:r>
            <a:r>
              <a:rPr lang="en-US" b="1" dirty="0">
                <a:solidFill>
                  <a:srgbClr val="1909E5"/>
                </a:solidFill>
                <a:cs typeface="Arial" charset="0"/>
              </a:rPr>
              <a:t> + CO</a:t>
            </a:r>
            <a:r>
              <a:rPr lang="en-US" b="1" baseline="-25000" dirty="0">
                <a:solidFill>
                  <a:srgbClr val="1909E5"/>
                </a:solidFill>
                <a:cs typeface="Arial" charset="0"/>
              </a:rPr>
              <a:t>2</a:t>
            </a:r>
            <a:r>
              <a:rPr lang="en-US" b="1" dirty="0">
                <a:solidFill>
                  <a:srgbClr val="1909E5"/>
                </a:solidFill>
                <a:cs typeface="Arial" charset="0"/>
              </a:rPr>
              <a:t> → CaCO</a:t>
            </a:r>
            <a:r>
              <a:rPr lang="en-US" b="1" baseline="-25000" dirty="0">
                <a:solidFill>
                  <a:srgbClr val="1909E5"/>
                </a:solidFill>
                <a:cs typeface="Arial" charset="0"/>
              </a:rPr>
              <a:t>3</a:t>
            </a:r>
            <a:r>
              <a:rPr lang="en-US" b="1" dirty="0">
                <a:solidFill>
                  <a:srgbClr val="1909E5"/>
                </a:solidFill>
                <a:cs typeface="Arial" charset="0"/>
              </a:rPr>
              <a:t> + H</a:t>
            </a:r>
            <a:r>
              <a:rPr lang="en-US" b="1" baseline="-25000" dirty="0">
                <a:solidFill>
                  <a:srgbClr val="1909E5"/>
                </a:solidFill>
                <a:cs typeface="Arial" charset="0"/>
              </a:rPr>
              <a:t>2</a:t>
            </a:r>
            <a:r>
              <a:rPr lang="en-US" b="1" dirty="0">
                <a:solidFill>
                  <a:srgbClr val="1909E5"/>
                </a:solidFill>
                <a:cs typeface="Arial" charset="0"/>
              </a:rPr>
              <a:t>O</a:t>
            </a:r>
          </a:p>
          <a:p>
            <a:pPr>
              <a:spcBef>
                <a:spcPct val="50000"/>
              </a:spcBef>
            </a:pPr>
            <a:r>
              <a:rPr lang="en-US" b="1" dirty="0">
                <a:solidFill>
                  <a:srgbClr val="1909E5"/>
                </a:solidFill>
                <a:cs typeface="Arial" charset="0"/>
              </a:rPr>
              <a:t>      (3) </a:t>
            </a:r>
            <a:r>
              <a:rPr lang="en-US" b="1" dirty="0" err="1">
                <a:solidFill>
                  <a:srgbClr val="1909E5"/>
                </a:solidFill>
                <a:cs typeface="Arial" charset="0"/>
              </a:rPr>
              <a:t>Ca</a:t>
            </a:r>
            <a:r>
              <a:rPr lang="en-US" b="1" dirty="0">
                <a:solidFill>
                  <a:srgbClr val="1909E5"/>
                </a:solidFill>
                <a:cs typeface="Arial" charset="0"/>
              </a:rPr>
              <a:t>(HCO</a:t>
            </a:r>
            <a:r>
              <a:rPr lang="en-US" b="1" baseline="-25000" dirty="0">
                <a:solidFill>
                  <a:srgbClr val="1909E5"/>
                </a:solidFill>
                <a:cs typeface="Arial" charset="0"/>
              </a:rPr>
              <a:t>3</a:t>
            </a:r>
            <a:r>
              <a:rPr lang="en-US" b="1" dirty="0">
                <a:solidFill>
                  <a:srgbClr val="1909E5"/>
                </a:solidFill>
                <a:cs typeface="Arial" charset="0"/>
              </a:rPr>
              <a:t>)</a:t>
            </a:r>
            <a:r>
              <a:rPr lang="en-US" b="1" baseline="-25000" dirty="0">
                <a:solidFill>
                  <a:srgbClr val="1909E5"/>
                </a:solidFill>
                <a:cs typeface="Arial" charset="0"/>
              </a:rPr>
              <a:t>2</a:t>
            </a:r>
            <a:r>
              <a:rPr lang="en-US" b="1" dirty="0">
                <a:solidFill>
                  <a:srgbClr val="1909E5"/>
                </a:solidFill>
                <a:cs typeface="Arial" charset="0"/>
              </a:rPr>
              <a:t>  ↔ CaCO</a:t>
            </a:r>
            <a:r>
              <a:rPr lang="en-US" b="1" baseline="-25000" dirty="0">
                <a:solidFill>
                  <a:srgbClr val="1909E5"/>
                </a:solidFill>
                <a:cs typeface="Arial" charset="0"/>
              </a:rPr>
              <a:t>3</a:t>
            </a:r>
            <a:r>
              <a:rPr lang="en-US" b="1" dirty="0">
                <a:solidFill>
                  <a:srgbClr val="1909E5"/>
                </a:solidFill>
                <a:cs typeface="Arial" charset="0"/>
              </a:rPr>
              <a:t> + CO</a:t>
            </a:r>
            <a:r>
              <a:rPr lang="en-US" b="1" baseline="-25000" dirty="0">
                <a:solidFill>
                  <a:srgbClr val="1909E5"/>
                </a:solidFill>
                <a:cs typeface="Arial" charset="0"/>
              </a:rPr>
              <a:t>2</a:t>
            </a:r>
            <a:r>
              <a:rPr lang="en-US" b="1" dirty="0">
                <a:solidFill>
                  <a:srgbClr val="1909E5"/>
                </a:solidFill>
                <a:cs typeface="Arial" charset="0"/>
              </a:rPr>
              <a:t> + H</a:t>
            </a:r>
            <a:r>
              <a:rPr lang="en-US" b="1" baseline="-25000" dirty="0">
                <a:solidFill>
                  <a:srgbClr val="1909E5"/>
                </a:solidFill>
                <a:cs typeface="Arial" charset="0"/>
              </a:rPr>
              <a:t>2</a:t>
            </a:r>
            <a:r>
              <a:rPr lang="en-US" b="1" dirty="0">
                <a:solidFill>
                  <a:srgbClr val="1909E5"/>
                </a:solidFill>
                <a:cs typeface="Arial" charset="0"/>
              </a:rPr>
              <a:t>O</a:t>
            </a:r>
            <a:r>
              <a:rPr lang="en-US" b="1" baseline="-25000" dirty="0">
                <a:cs typeface="Arial" charset="0"/>
              </a:rPr>
              <a:t>	</a:t>
            </a:r>
            <a:endParaRPr lang="en-US" b="1" dirty="0">
              <a:cs typeface="Arial" charset="0"/>
            </a:endParaRPr>
          </a:p>
        </p:txBody>
      </p:sp>
      <p:sp>
        <p:nvSpPr>
          <p:cNvPr id="106503" name="Text Box 7"/>
          <p:cNvSpPr txBox="1">
            <a:spLocks noChangeArrowheads="1"/>
          </p:cNvSpPr>
          <p:nvPr/>
        </p:nvSpPr>
        <p:spPr bwMode="auto">
          <a:xfrm>
            <a:off x="76200" y="2316308"/>
            <a:ext cx="92964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b="1" dirty="0" err="1">
                <a:solidFill>
                  <a:srgbClr val="0C0C92"/>
                </a:solidFill>
              </a:rPr>
              <a:t>Phản</a:t>
            </a:r>
            <a:r>
              <a:rPr lang="en-US" b="1" dirty="0">
                <a:solidFill>
                  <a:srgbClr val="0C0C92"/>
                </a:solidFill>
              </a:rPr>
              <a:t> </a:t>
            </a:r>
            <a:r>
              <a:rPr lang="en-US" b="1" dirty="0" err="1">
                <a:solidFill>
                  <a:srgbClr val="0C0C92"/>
                </a:solidFill>
              </a:rPr>
              <a:t>ứng</a:t>
            </a:r>
            <a:r>
              <a:rPr lang="en-US" b="1" dirty="0">
                <a:solidFill>
                  <a:srgbClr val="0C0C92"/>
                </a:solidFill>
              </a:rPr>
              <a:t> </a:t>
            </a:r>
            <a:r>
              <a:rPr lang="en-US" b="1" dirty="0" err="1">
                <a:solidFill>
                  <a:srgbClr val="0C0C92"/>
                </a:solidFill>
              </a:rPr>
              <a:t>giải</a:t>
            </a:r>
            <a:r>
              <a:rPr lang="en-US" b="1" dirty="0">
                <a:solidFill>
                  <a:srgbClr val="0C0C92"/>
                </a:solidFill>
              </a:rPr>
              <a:t> </a:t>
            </a:r>
            <a:r>
              <a:rPr lang="en-US" b="1" dirty="0" err="1">
                <a:solidFill>
                  <a:srgbClr val="0C0C92"/>
                </a:solidFill>
              </a:rPr>
              <a:t>thích</a:t>
            </a:r>
            <a:r>
              <a:rPr lang="en-US" b="1" dirty="0">
                <a:solidFill>
                  <a:srgbClr val="0C0C92"/>
                </a:solidFill>
              </a:rPr>
              <a:t> </a:t>
            </a:r>
            <a:r>
              <a:rPr lang="en-US" b="1" dirty="0" err="1">
                <a:solidFill>
                  <a:srgbClr val="0C0C92"/>
                </a:solidFill>
              </a:rPr>
              <a:t>sự</a:t>
            </a:r>
            <a:r>
              <a:rPr lang="en-US" b="1" dirty="0">
                <a:solidFill>
                  <a:srgbClr val="0C0C92"/>
                </a:solidFill>
              </a:rPr>
              <a:t> </a:t>
            </a:r>
            <a:r>
              <a:rPr lang="en-US" b="1" dirty="0" err="1">
                <a:solidFill>
                  <a:srgbClr val="0C0C92"/>
                </a:solidFill>
              </a:rPr>
              <a:t>tạo</a:t>
            </a:r>
            <a:r>
              <a:rPr lang="en-US" b="1" dirty="0">
                <a:solidFill>
                  <a:srgbClr val="0C0C92"/>
                </a:solidFill>
              </a:rPr>
              <a:t> </a:t>
            </a:r>
            <a:r>
              <a:rPr lang="en-US" b="1" dirty="0" err="1">
                <a:solidFill>
                  <a:srgbClr val="0C0C92"/>
                </a:solidFill>
              </a:rPr>
              <a:t>thành</a:t>
            </a:r>
            <a:r>
              <a:rPr lang="en-US" b="1" dirty="0">
                <a:solidFill>
                  <a:srgbClr val="0C0C92"/>
                </a:solidFill>
              </a:rPr>
              <a:t> </a:t>
            </a:r>
            <a:r>
              <a:rPr lang="en-US" b="1" dirty="0" err="1">
                <a:solidFill>
                  <a:srgbClr val="0C0C92"/>
                </a:solidFill>
              </a:rPr>
              <a:t>thạch</a:t>
            </a:r>
            <a:r>
              <a:rPr lang="en-US" b="1" dirty="0">
                <a:solidFill>
                  <a:srgbClr val="0C0C92"/>
                </a:solidFill>
              </a:rPr>
              <a:t> </a:t>
            </a:r>
            <a:r>
              <a:rPr lang="en-US" b="1" dirty="0" err="1">
                <a:solidFill>
                  <a:srgbClr val="0C0C92"/>
                </a:solidFill>
              </a:rPr>
              <a:t>nhũ</a:t>
            </a:r>
            <a:r>
              <a:rPr lang="en-US" b="1" dirty="0">
                <a:solidFill>
                  <a:srgbClr val="0C0C92"/>
                </a:solidFill>
              </a:rPr>
              <a:t> </a:t>
            </a:r>
            <a:r>
              <a:rPr lang="en-US" b="1" dirty="0" err="1">
                <a:solidFill>
                  <a:srgbClr val="0C0C92"/>
                </a:solidFill>
              </a:rPr>
              <a:t>trong</a:t>
            </a:r>
            <a:r>
              <a:rPr lang="en-US" b="1" dirty="0">
                <a:solidFill>
                  <a:srgbClr val="0C0C92"/>
                </a:solidFill>
              </a:rPr>
              <a:t> </a:t>
            </a:r>
            <a:r>
              <a:rPr lang="en-US" b="1" dirty="0" err="1">
                <a:solidFill>
                  <a:srgbClr val="0C0C92"/>
                </a:solidFill>
              </a:rPr>
              <a:t>các</a:t>
            </a:r>
            <a:r>
              <a:rPr lang="en-US" b="1" dirty="0">
                <a:solidFill>
                  <a:srgbClr val="0C0C92"/>
                </a:solidFill>
              </a:rPr>
              <a:t> hang </a:t>
            </a:r>
            <a:r>
              <a:rPr lang="en-US" b="1" dirty="0" err="1">
                <a:solidFill>
                  <a:srgbClr val="0C0C92"/>
                </a:solidFill>
              </a:rPr>
              <a:t>động</a:t>
            </a:r>
            <a:r>
              <a:rPr lang="en-US" b="1" dirty="0">
                <a:solidFill>
                  <a:srgbClr val="0C0C92"/>
                </a:solidFill>
              </a:rPr>
              <a:t> </a:t>
            </a:r>
            <a:r>
              <a:rPr lang="en-US" b="1" dirty="0" err="1">
                <a:solidFill>
                  <a:srgbClr val="0C0C92"/>
                </a:solidFill>
              </a:rPr>
              <a:t>núi</a:t>
            </a:r>
            <a:r>
              <a:rPr lang="en-US" b="1" dirty="0">
                <a:solidFill>
                  <a:srgbClr val="0C0C92"/>
                </a:solidFill>
              </a:rPr>
              <a:t> </a:t>
            </a:r>
            <a:r>
              <a:rPr lang="en-US" b="1" dirty="0" err="1">
                <a:solidFill>
                  <a:srgbClr val="0C0C92"/>
                </a:solidFill>
              </a:rPr>
              <a:t>đá</a:t>
            </a:r>
            <a:r>
              <a:rPr lang="en-US" b="1" dirty="0">
                <a:solidFill>
                  <a:srgbClr val="0C0C92"/>
                </a:solidFill>
              </a:rPr>
              <a:t> </a:t>
            </a:r>
            <a:r>
              <a:rPr lang="en-US" b="1" dirty="0" err="1">
                <a:solidFill>
                  <a:srgbClr val="0C0C92"/>
                </a:solidFill>
              </a:rPr>
              <a:t>vôi</a:t>
            </a:r>
            <a:r>
              <a:rPr lang="en-US" b="1" dirty="0">
                <a:solidFill>
                  <a:srgbClr val="0C0C92"/>
                </a:solidFill>
              </a:rPr>
              <a:t> </a:t>
            </a:r>
            <a:r>
              <a:rPr lang="en-US" b="1" dirty="0" err="1">
                <a:solidFill>
                  <a:srgbClr val="0C0C92"/>
                </a:solidFill>
              </a:rPr>
              <a:t>là</a:t>
            </a:r>
            <a:endParaRPr lang="en-US" b="1" dirty="0">
              <a:solidFill>
                <a:srgbClr val="0C0C92"/>
              </a:solidFill>
            </a:endParaRPr>
          </a:p>
        </p:txBody>
      </p:sp>
      <p:sp>
        <p:nvSpPr>
          <p:cNvPr id="106507" name="Text Box 11"/>
          <p:cNvSpPr txBox="1">
            <a:spLocks noChangeArrowheads="1"/>
          </p:cNvSpPr>
          <p:nvPr/>
        </p:nvSpPr>
        <p:spPr bwMode="auto">
          <a:xfrm>
            <a:off x="381000" y="3316288"/>
            <a:ext cx="1828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dirty="0"/>
              <a:t>A. (2) </a:t>
            </a:r>
            <a:r>
              <a:rPr lang="en-US" dirty="0" err="1"/>
              <a:t>và</a:t>
            </a:r>
            <a:r>
              <a:rPr lang="en-US" dirty="0"/>
              <a:t> (3)</a:t>
            </a:r>
          </a:p>
        </p:txBody>
      </p:sp>
      <p:sp>
        <p:nvSpPr>
          <p:cNvPr id="106509" name="Text Box 13"/>
          <p:cNvSpPr txBox="1">
            <a:spLocks noChangeArrowheads="1"/>
          </p:cNvSpPr>
          <p:nvPr/>
        </p:nvSpPr>
        <p:spPr bwMode="auto">
          <a:xfrm>
            <a:off x="5555673" y="3360306"/>
            <a:ext cx="2057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dirty="0"/>
              <a:t>B. (1) </a:t>
            </a:r>
            <a:r>
              <a:rPr lang="en-US" dirty="0" err="1"/>
              <a:t>và</a:t>
            </a:r>
            <a:r>
              <a:rPr lang="en-US" dirty="0"/>
              <a:t> (2)</a:t>
            </a:r>
          </a:p>
        </p:txBody>
      </p:sp>
      <p:sp>
        <p:nvSpPr>
          <p:cNvPr id="9223" name="Text Box 14"/>
          <p:cNvSpPr txBox="1">
            <a:spLocks noChangeArrowheads="1"/>
          </p:cNvSpPr>
          <p:nvPr/>
        </p:nvSpPr>
        <p:spPr bwMode="auto">
          <a:xfrm>
            <a:off x="136525" y="3773488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/>
          </a:p>
        </p:txBody>
      </p:sp>
      <p:sp>
        <p:nvSpPr>
          <p:cNvPr id="106511" name="Text Box 15"/>
          <p:cNvSpPr txBox="1">
            <a:spLocks noChangeArrowheads="1"/>
          </p:cNvSpPr>
          <p:nvPr/>
        </p:nvSpPr>
        <p:spPr bwMode="auto">
          <a:xfrm>
            <a:off x="457200" y="3817506"/>
            <a:ext cx="1447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dirty="0"/>
              <a:t>C. (3)</a:t>
            </a:r>
          </a:p>
        </p:txBody>
      </p:sp>
      <p:sp>
        <p:nvSpPr>
          <p:cNvPr id="9225" name="Text Box 16"/>
          <p:cNvSpPr txBox="1">
            <a:spLocks noChangeArrowheads="1"/>
          </p:cNvSpPr>
          <p:nvPr/>
        </p:nvSpPr>
        <p:spPr bwMode="auto">
          <a:xfrm>
            <a:off x="5470525" y="3544888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/>
          </a:p>
        </p:txBody>
      </p:sp>
      <p:sp>
        <p:nvSpPr>
          <p:cNvPr id="106513" name="Text Box 17"/>
          <p:cNvSpPr txBox="1">
            <a:spLocks noChangeArrowheads="1"/>
          </p:cNvSpPr>
          <p:nvPr/>
        </p:nvSpPr>
        <p:spPr bwMode="auto">
          <a:xfrm>
            <a:off x="5562600" y="3817506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/>
              <a:t>D. Cả 4 phản ứng</a:t>
            </a:r>
          </a:p>
        </p:txBody>
      </p:sp>
      <p:sp>
        <p:nvSpPr>
          <p:cNvPr id="9228" name="Text Box 23"/>
          <p:cNvSpPr txBox="1">
            <a:spLocks noChangeArrowheads="1"/>
          </p:cNvSpPr>
          <p:nvPr/>
        </p:nvSpPr>
        <p:spPr bwMode="auto">
          <a:xfrm>
            <a:off x="822325" y="5297488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/>
          </a:p>
        </p:txBody>
      </p:sp>
      <p:sp>
        <p:nvSpPr>
          <p:cNvPr id="9229" name="Text Box 25"/>
          <p:cNvSpPr txBox="1">
            <a:spLocks noChangeArrowheads="1"/>
          </p:cNvSpPr>
          <p:nvPr/>
        </p:nvSpPr>
        <p:spPr bwMode="auto">
          <a:xfrm>
            <a:off x="2041525" y="4611688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/>
          </a:p>
        </p:txBody>
      </p:sp>
      <p:sp>
        <p:nvSpPr>
          <p:cNvPr id="9230" name="Text Box 27"/>
          <p:cNvSpPr txBox="1">
            <a:spLocks noChangeArrowheads="1"/>
          </p:cNvSpPr>
          <p:nvPr/>
        </p:nvSpPr>
        <p:spPr bwMode="auto">
          <a:xfrm>
            <a:off x="4556125" y="4764088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/>
          </a:p>
        </p:txBody>
      </p:sp>
      <p:sp>
        <p:nvSpPr>
          <p:cNvPr id="9231" name="Text Box 29"/>
          <p:cNvSpPr txBox="1">
            <a:spLocks noChangeArrowheads="1"/>
          </p:cNvSpPr>
          <p:nvPr/>
        </p:nvSpPr>
        <p:spPr bwMode="auto">
          <a:xfrm>
            <a:off x="6537325" y="4611688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/>
          </a:p>
        </p:txBody>
      </p:sp>
      <p:sp>
        <p:nvSpPr>
          <p:cNvPr id="106530" name="Text Box 34"/>
          <p:cNvSpPr txBox="1">
            <a:spLocks noChangeArrowheads="1"/>
          </p:cNvSpPr>
          <p:nvPr/>
        </p:nvSpPr>
        <p:spPr bwMode="auto">
          <a:xfrm>
            <a:off x="205798" y="4512658"/>
            <a:ext cx="8839200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b="1" dirty="0" err="1"/>
              <a:t>Giải</a:t>
            </a:r>
            <a:r>
              <a:rPr lang="en-US" b="1" dirty="0"/>
              <a:t> </a:t>
            </a:r>
            <a:r>
              <a:rPr lang="en-US" b="1" dirty="0" err="1"/>
              <a:t>thích</a:t>
            </a:r>
            <a:r>
              <a:rPr lang="en-US" dirty="0"/>
              <a:t>: Do </a:t>
            </a:r>
            <a:r>
              <a:rPr lang="en-US" dirty="0" err="1"/>
              <a:t>sự</a:t>
            </a:r>
            <a:r>
              <a:rPr lang="en-US" dirty="0"/>
              <a:t> </a:t>
            </a:r>
            <a:r>
              <a:rPr lang="en-US" dirty="0" err="1"/>
              <a:t>hình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hang </a:t>
            </a:r>
            <a:r>
              <a:rPr lang="en-US" dirty="0" err="1"/>
              <a:t>động</a:t>
            </a:r>
            <a:r>
              <a:rPr lang="en-US" dirty="0"/>
              <a:t>, </a:t>
            </a:r>
            <a:r>
              <a:rPr lang="en-US" dirty="0" err="1"/>
              <a:t>sự</a:t>
            </a:r>
            <a:r>
              <a:rPr lang="en-US" dirty="0"/>
              <a:t> </a:t>
            </a:r>
            <a:r>
              <a:rPr lang="en-US" dirty="0" err="1"/>
              <a:t>xâm</a:t>
            </a:r>
            <a:r>
              <a:rPr lang="en-US" dirty="0"/>
              <a:t>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núi</a:t>
            </a:r>
            <a:r>
              <a:rPr lang="en-US" dirty="0"/>
              <a:t> </a:t>
            </a:r>
            <a:r>
              <a:rPr lang="en-US" dirty="0" err="1"/>
              <a:t>đá</a:t>
            </a:r>
            <a:r>
              <a:rPr lang="en-US" dirty="0"/>
              <a:t> </a:t>
            </a:r>
            <a:r>
              <a:rPr lang="en-US" dirty="0" err="1"/>
              <a:t>vôi</a:t>
            </a:r>
            <a:r>
              <a:rPr lang="en-US" dirty="0"/>
              <a:t>…, </a:t>
            </a:r>
            <a:r>
              <a:rPr lang="en-US" dirty="0" err="1"/>
              <a:t>nước</a:t>
            </a:r>
            <a:r>
              <a:rPr lang="en-US" dirty="0"/>
              <a:t> </a:t>
            </a:r>
            <a:r>
              <a:rPr lang="en-US" dirty="0" err="1"/>
              <a:t>chảy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hang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chứa</a:t>
            </a:r>
            <a:r>
              <a:rPr lang="en-US" dirty="0"/>
              <a:t> </a:t>
            </a:r>
            <a:r>
              <a:rPr lang="en-US" dirty="0" err="1"/>
              <a:t>muối</a:t>
            </a:r>
            <a:r>
              <a:rPr lang="en-US" dirty="0"/>
              <a:t> </a:t>
            </a:r>
            <a:r>
              <a:rPr lang="en-US" dirty="0" err="1"/>
              <a:t>Ca</a:t>
            </a:r>
            <a:r>
              <a:rPr lang="en-US" dirty="0"/>
              <a:t>(HCO</a:t>
            </a:r>
            <a:r>
              <a:rPr lang="en-US" baseline="-25000" dirty="0"/>
              <a:t>3</a:t>
            </a:r>
            <a:r>
              <a:rPr lang="en-US" dirty="0"/>
              <a:t>)</a:t>
            </a:r>
            <a:r>
              <a:rPr lang="en-US" baseline="-25000" dirty="0"/>
              <a:t>2</a:t>
            </a:r>
            <a:r>
              <a:rPr lang="en-US" dirty="0"/>
              <a:t> </a:t>
            </a:r>
            <a:r>
              <a:rPr lang="en-US" dirty="0" err="1"/>
              <a:t>kém</a:t>
            </a:r>
            <a:r>
              <a:rPr lang="en-US" dirty="0"/>
              <a:t> </a:t>
            </a:r>
            <a:r>
              <a:rPr lang="en-US" dirty="0" err="1"/>
              <a:t>bền</a:t>
            </a:r>
            <a:r>
              <a:rPr lang="en-US" dirty="0"/>
              <a:t>,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phân</a:t>
            </a:r>
            <a:r>
              <a:rPr lang="en-US" dirty="0"/>
              <a:t> </a:t>
            </a:r>
            <a:r>
              <a:rPr lang="en-US" dirty="0" err="1"/>
              <a:t>hủy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kết</a:t>
            </a:r>
            <a:r>
              <a:rPr lang="en-US" dirty="0"/>
              <a:t> </a:t>
            </a:r>
            <a:r>
              <a:rPr lang="en-US" dirty="0" err="1"/>
              <a:t>tủa</a:t>
            </a:r>
            <a:r>
              <a:rPr lang="en-US" dirty="0"/>
              <a:t> CaCO</a:t>
            </a:r>
            <a:r>
              <a:rPr lang="en-US" baseline="-25000" dirty="0"/>
              <a:t>3</a:t>
            </a:r>
            <a:r>
              <a:rPr lang="en-US" dirty="0" smtClean="0"/>
              <a:t>. </a:t>
            </a:r>
            <a:r>
              <a:rPr lang="en-US" dirty="0" err="1" smtClean="0"/>
              <a:t>Kết</a:t>
            </a:r>
            <a:r>
              <a:rPr lang="en-US" dirty="0" smtClean="0"/>
              <a:t> </a:t>
            </a:r>
            <a:r>
              <a:rPr lang="en-US" dirty="0" err="1"/>
              <a:t>tủa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tích</a:t>
            </a:r>
            <a:r>
              <a:rPr lang="en-US" dirty="0"/>
              <a:t> </a:t>
            </a:r>
            <a:r>
              <a:rPr lang="en-US" dirty="0" err="1"/>
              <a:t>tụ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err="1"/>
              <a:t>thời</a:t>
            </a:r>
            <a:r>
              <a:rPr lang="en-US" dirty="0"/>
              <a:t> </a:t>
            </a:r>
            <a:r>
              <a:rPr lang="en-US" dirty="0" err="1"/>
              <a:t>gian</a:t>
            </a:r>
            <a:r>
              <a:rPr lang="en-US" dirty="0"/>
              <a:t> </a:t>
            </a:r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thạch</a:t>
            </a:r>
            <a:r>
              <a:rPr lang="en-US" dirty="0"/>
              <a:t> </a:t>
            </a:r>
            <a:r>
              <a:rPr lang="en-US" dirty="0" err="1"/>
              <a:t>nhũ</a:t>
            </a:r>
            <a:r>
              <a:rPr lang="en-US" dirty="0"/>
              <a:t>.</a:t>
            </a:r>
          </a:p>
        </p:txBody>
      </p:sp>
      <p:pic>
        <p:nvPicPr>
          <p:cNvPr id="17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30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6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6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6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6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6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3" dur="2000" fill="hold"/>
                                        <p:tgtEl>
                                          <p:spTgt spid="1065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1065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0" dur="2000"/>
                                        <p:tgtEl>
                                          <p:spTgt spid="106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503" grpId="0"/>
      <p:bldP spid="106507" grpId="0"/>
      <p:bldP spid="106509" grpId="0"/>
      <p:bldP spid="106511" grpId="0"/>
      <p:bldP spid="106511" grpId="1"/>
      <p:bldP spid="106511" grpId="2"/>
      <p:bldP spid="106513" grpId="0"/>
      <p:bldP spid="106530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4"/>
          <p:cNvSpPr txBox="1">
            <a:spLocks noChangeArrowheads="1"/>
          </p:cNvSpPr>
          <p:nvPr/>
        </p:nvSpPr>
        <p:spPr bwMode="auto">
          <a:xfrm>
            <a:off x="76200" y="685800"/>
            <a:ext cx="88392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b="1" u="sng" dirty="0" err="1">
                <a:solidFill>
                  <a:schemeClr val="folHlink"/>
                </a:solidFill>
                <a:latin typeface="Times New Roman" pitchFamily="18" charset="0"/>
              </a:rPr>
              <a:t>Câu</a:t>
            </a:r>
            <a:r>
              <a:rPr lang="en-US" b="1" u="sng" dirty="0">
                <a:solidFill>
                  <a:schemeClr val="folHlink"/>
                </a:solidFill>
                <a:latin typeface="Times New Roman" pitchFamily="18" charset="0"/>
              </a:rPr>
              <a:t> </a:t>
            </a:r>
            <a:r>
              <a:rPr lang="en-US" b="1" u="sng" dirty="0" smtClean="0">
                <a:solidFill>
                  <a:schemeClr val="folHlink"/>
                </a:solidFill>
                <a:latin typeface="Times New Roman" pitchFamily="18" charset="0"/>
              </a:rPr>
              <a:t>12:</a:t>
            </a:r>
            <a:r>
              <a:rPr lang="en-US" b="1" dirty="0" smtClean="0">
                <a:latin typeface="Times New Roman" pitchFamily="18" charset="0"/>
              </a:rPr>
              <a:t> </a:t>
            </a:r>
            <a:r>
              <a:rPr lang="en-US" b="1" dirty="0" smtClean="0">
                <a:solidFill>
                  <a:srgbClr val="1909E5"/>
                </a:solidFill>
              </a:rPr>
              <a:t>Cho </a:t>
            </a:r>
            <a:r>
              <a:rPr lang="en-US" b="1" dirty="0" err="1">
                <a:solidFill>
                  <a:srgbClr val="1909E5"/>
                </a:solidFill>
              </a:rPr>
              <a:t>hỗn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hợp</a:t>
            </a:r>
            <a:r>
              <a:rPr lang="en-US" b="1" dirty="0">
                <a:solidFill>
                  <a:srgbClr val="1909E5"/>
                </a:solidFill>
              </a:rPr>
              <a:t> X </a:t>
            </a:r>
            <a:r>
              <a:rPr lang="en-US" b="1" dirty="0" err="1">
                <a:solidFill>
                  <a:srgbClr val="1909E5"/>
                </a:solidFill>
              </a:rPr>
              <a:t>gồm</a:t>
            </a:r>
            <a:r>
              <a:rPr lang="en-US" b="1" dirty="0">
                <a:solidFill>
                  <a:srgbClr val="1909E5"/>
                </a:solidFill>
              </a:rPr>
              <a:t> 2,3g </a:t>
            </a:r>
            <a:r>
              <a:rPr lang="en-US" b="1" dirty="0" err="1">
                <a:solidFill>
                  <a:srgbClr val="1909E5"/>
                </a:solidFill>
              </a:rPr>
              <a:t>natri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và</a:t>
            </a:r>
            <a:r>
              <a:rPr lang="en-US" b="1" dirty="0">
                <a:solidFill>
                  <a:srgbClr val="1909E5"/>
                </a:solidFill>
              </a:rPr>
              <a:t> 5,4g </a:t>
            </a:r>
            <a:r>
              <a:rPr lang="en-US" b="1" dirty="0" err="1">
                <a:solidFill>
                  <a:srgbClr val="1909E5"/>
                </a:solidFill>
              </a:rPr>
              <a:t>nhôm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vào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nước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dư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thu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được</a:t>
            </a:r>
            <a:r>
              <a:rPr lang="en-US" b="1" dirty="0">
                <a:solidFill>
                  <a:srgbClr val="1909E5"/>
                </a:solidFill>
              </a:rPr>
              <a:t> V(l) </a:t>
            </a:r>
            <a:r>
              <a:rPr lang="en-US" b="1" dirty="0" err="1">
                <a:solidFill>
                  <a:srgbClr val="1909E5"/>
                </a:solidFill>
              </a:rPr>
              <a:t>khí</a:t>
            </a:r>
            <a:r>
              <a:rPr lang="en-US" b="1" dirty="0">
                <a:solidFill>
                  <a:srgbClr val="1909E5"/>
                </a:solidFill>
              </a:rPr>
              <a:t> ở </a:t>
            </a:r>
            <a:r>
              <a:rPr lang="en-US" b="1" dirty="0" err="1">
                <a:solidFill>
                  <a:srgbClr val="1909E5"/>
                </a:solidFill>
              </a:rPr>
              <a:t>đktc</a:t>
            </a:r>
            <a:r>
              <a:rPr lang="en-US" b="1" dirty="0">
                <a:solidFill>
                  <a:srgbClr val="1909E5"/>
                </a:solidFill>
              </a:rPr>
              <a:t>. </a:t>
            </a:r>
            <a:r>
              <a:rPr lang="en-US" b="1" dirty="0" err="1">
                <a:solidFill>
                  <a:srgbClr val="1909E5"/>
                </a:solidFill>
              </a:rPr>
              <a:t>Giá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trị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của</a:t>
            </a:r>
            <a:r>
              <a:rPr lang="en-US" b="1" dirty="0">
                <a:solidFill>
                  <a:srgbClr val="1909E5"/>
                </a:solidFill>
              </a:rPr>
              <a:t> V </a:t>
            </a:r>
            <a:r>
              <a:rPr lang="en-US" b="1" dirty="0" err="1">
                <a:solidFill>
                  <a:srgbClr val="1909E5"/>
                </a:solidFill>
              </a:rPr>
              <a:t>là</a:t>
            </a:r>
            <a:r>
              <a:rPr lang="en-US" b="1" dirty="0">
                <a:solidFill>
                  <a:srgbClr val="1909E5"/>
                </a:solidFill>
              </a:rPr>
              <a:t> </a:t>
            </a:r>
          </a:p>
        </p:txBody>
      </p:sp>
      <p:sp>
        <p:nvSpPr>
          <p:cNvPr id="103429" name="Text Box 5"/>
          <p:cNvSpPr txBox="1">
            <a:spLocks noChangeArrowheads="1"/>
          </p:cNvSpPr>
          <p:nvPr/>
        </p:nvSpPr>
        <p:spPr bwMode="auto">
          <a:xfrm>
            <a:off x="609600" y="1752600"/>
            <a:ext cx="1371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dirty="0"/>
              <a:t>A. 4,48</a:t>
            </a:r>
          </a:p>
        </p:txBody>
      </p:sp>
      <p:sp>
        <p:nvSpPr>
          <p:cNvPr id="103430" name="Text Box 6"/>
          <p:cNvSpPr txBox="1">
            <a:spLocks noChangeArrowheads="1"/>
          </p:cNvSpPr>
          <p:nvPr/>
        </p:nvSpPr>
        <p:spPr bwMode="auto">
          <a:xfrm>
            <a:off x="5334000" y="1752600"/>
            <a:ext cx="1371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/>
              <a:t>B. 2,24</a:t>
            </a:r>
          </a:p>
        </p:txBody>
      </p:sp>
      <p:sp>
        <p:nvSpPr>
          <p:cNvPr id="103431" name="Text Box 7"/>
          <p:cNvSpPr txBox="1">
            <a:spLocks noChangeArrowheads="1"/>
          </p:cNvSpPr>
          <p:nvPr/>
        </p:nvSpPr>
        <p:spPr bwMode="auto">
          <a:xfrm>
            <a:off x="609600" y="2438400"/>
            <a:ext cx="1752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/>
              <a:t>C. 1,12</a:t>
            </a:r>
          </a:p>
        </p:txBody>
      </p:sp>
      <p:sp>
        <p:nvSpPr>
          <p:cNvPr id="103433" name="Text Box 9"/>
          <p:cNvSpPr txBox="1">
            <a:spLocks noChangeArrowheads="1"/>
          </p:cNvSpPr>
          <p:nvPr/>
        </p:nvSpPr>
        <p:spPr bwMode="auto">
          <a:xfrm>
            <a:off x="5334000" y="2438400"/>
            <a:ext cx="1447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/>
              <a:t>D. 3,36</a:t>
            </a:r>
          </a:p>
        </p:txBody>
      </p:sp>
      <p:sp>
        <p:nvSpPr>
          <p:cNvPr id="103434" name="Text Box 10"/>
          <p:cNvSpPr txBox="1">
            <a:spLocks noChangeArrowheads="1"/>
          </p:cNvSpPr>
          <p:nvPr/>
        </p:nvSpPr>
        <p:spPr bwMode="auto">
          <a:xfrm>
            <a:off x="83127" y="3048000"/>
            <a:ext cx="8915400" cy="3231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b="1" dirty="0" err="1">
                <a:solidFill>
                  <a:srgbClr val="0C0C92"/>
                </a:solidFill>
              </a:rPr>
              <a:t>Giải</a:t>
            </a:r>
            <a:r>
              <a:rPr lang="en-US" b="1" dirty="0">
                <a:solidFill>
                  <a:srgbClr val="0C0C92"/>
                </a:solidFill>
              </a:rPr>
              <a:t> </a:t>
            </a:r>
            <a:r>
              <a:rPr lang="en-US" b="1" dirty="0" err="1">
                <a:solidFill>
                  <a:srgbClr val="0C0C92"/>
                </a:solidFill>
              </a:rPr>
              <a:t>thích</a:t>
            </a:r>
            <a:r>
              <a:rPr lang="en-US" dirty="0">
                <a:solidFill>
                  <a:srgbClr val="FFFF00"/>
                </a:solidFill>
              </a:rPr>
              <a:t>:</a:t>
            </a:r>
            <a:r>
              <a:rPr lang="en-US" dirty="0"/>
              <a:t> </a:t>
            </a:r>
            <a:r>
              <a:rPr lang="en-US" dirty="0" err="1"/>
              <a:t>n</a:t>
            </a:r>
            <a:r>
              <a:rPr lang="en-US" baseline="-25000" dirty="0" err="1"/>
              <a:t>Na</a:t>
            </a:r>
            <a:r>
              <a:rPr lang="en-US" dirty="0"/>
              <a:t>= </a:t>
            </a:r>
            <a:r>
              <a:rPr lang="en-US" dirty="0" smtClean="0"/>
              <a:t>2,3 / 23 = 0,1  </a:t>
            </a:r>
            <a:r>
              <a:rPr lang="en-US" dirty="0"/>
              <a:t>; </a:t>
            </a:r>
            <a:r>
              <a:rPr lang="en-US" dirty="0" err="1"/>
              <a:t>n</a:t>
            </a:r>
            <a:r>
              <a:rPr lang="en-US" baseline="-25000" dirty="0" err="1"/>
              <a:t>Al</a:t>
            </a:r>
            <a:r>
              <a:rPr lang="en-US" dirty="0"/>
              <a:t>= </a:t>
            </a:r>
            <a:r>
              <a:rPr lang="en-US" dirty="0" smtClean="0"/>
              <a:t>5,4 / 27 = 0,2</a:t>
            </a:r>
            <a:endParaRPr lang="en-US" dirty="0"/>
          </a:p>
          <a:p>
            <a:pPr>
              <a:spcBef>
                <a:spcPct val="50000"/>
              </a:spcBef>
            </a:pPr>
            <a:r>
              <a:rPr lang="en-US" dirty="0"/>
              <a:t>                          Na + H</a:t>
            </a:r>
            <a:r>
              <a:rPr lang="en-US" baseline="-25000" dirty="0"/>
              <a:t>2</a:t>
            </a:r>
            <a:r>
              <a:rPr lang="en-US" dirty="0"/>
              <a:t>O </a:t>
            </a:r>
            <a:r>
              <a:rPr lang="en-US" dirty="0">
                <a:cs typeface="Arial" charset="0"/>
              </a:rPr>
              <a:t>→ </a:t>
            </a:r>
            <a:r>
              <a:rPr lang="en-US" dirty="0" err="1">
                <a:cs typeface="Arial" charset="0"/>
              </a:rPr>
              <a:t>NaOH</a:t>
            </a:r>
            <a:r>
              <a:rPr lang="en-US" dirty="0">
                <a:cs typeface="Arial" charset="0"/>
              </a:rPr>
              <a:t> + 1/2H</a:t>
            </a:r>
            <a:r>
              <a:rPr lang="en-US" baseline="-25000" dirty="0">
                <a:cs typeface="Arial" charset="0"/>
              </a:rPr>
              <a:t>2</a:t>
            </a:r>
            <a:r>
              <a:rPr lang="en-US" dirty="0">
                <a:cs typeface="Arial" charset="0"/>
              </a:rPr>
              <a:t>↑       </a:t>
            </a:r>
          </a:p>
          <a:p>
            <a:pPr>
              <a:spcBef>
                <a:spcPct val="50000"/>
              </a:spcBef>
            </a:pPr>
            <a:r>
              <a:rPr lang="en-US" dirty="0">
                <a:cs typeface="Arial" charset="0"/>
              </a:rPr>
              <a:t>               </a:t>
            </a:r>
            <a:r>
              <a:rPr lang="en-US" dirty="0" err="1">
                <a:cs typeface="Arial" charset="0"/>
              </a:rPr>
              <a:t>mol</a:t>
            </a:r>
            <a:r>
              <a:rPr lang="en-US" dirty="0">
                <a:cs typeface="Arial" charset="0"/>
              </a:rPr>
              <a:t>:    0,1      →        0,1    </a:t>
            </a:r>
            <a:r>
              <a:rPr lang="en-US" dirty="0"/>
              <a:t>→</a:t>
            </a:r>
            <a:r>
              <a:rPr lang="en-US" dirty="0">
                <a:cs typeface="Arial" charset="0"/>
              </a:rPr>
              <a:t> 0,05</a:t>
            </a:r>
          </a:p>
          <a:p>
            <a:pPr>
              <a:spcBef>
                <a:spcPct val="50000"/>
              </a:spcBef>
            </a:pPr>
            <a:r>
              <a:rPr lang="en-US" dirty="0">
                <a:cs typeface="Arial" charset="0"/>
              </a:rPr>
              <a:t>                          Al + </a:t>
            </a:r>
            <a:r>
              <a:rPr lang="en-US" dirty="0" err="1">
                <a:cs typeface="Arial" charset="0"/>
              </a:rPr>
              <a:t>NaOH</a:t>
            </a:r>
            <a:r>
              <a:rPr lang="en-US" dirty="0">
                <a:cs typeface="Arial" charset="0"/>
              </a:rPr>
              <a:t> + H</a:t>
            </a:r>
            <a:r>
              <a:rPr lang="en-US" baseline="-25000" dirty="0">
                <a:cs typeface="Arial" charset="0"/>
              </a:rPr>
              <a:t>2</a:t>
            </a:r>
            <a:r>
              <a:rPr lang="en-US" dirty="0">
                <a:cs typeface="Arial" charset="0"/>
              </a:rPr>
              <a:t>O → N</a:t>
            </a:r>
            <a:r>
              <a:rPr lang="en-US" dirty="0"/>
              <a:t>aAlO</a:t>
            </a:r>
            <a:r>
              <a:rPr lang="en-US" baseline="-25000" dirty="0"/>
              <a:t>2</a:t>
            </a:r>
            <a:r>
              <a:rPr lang="en-US" dirty="0"/>
              <a:t> + 3/2H</a:t>
            </a:r>
            <a:r>
              <a:rPr lang="en-US" baseline="-25000" dirty="0"/>
              <a:t>2</a:t>
            </a:r>
            <a:r>
              <a:rPr lang="en-US" dirty="0">
                <a:cs typeface="Arial" charset="0"/>
              </a:rPr>
              <a:t>↑</a:t>
            </a:r>
          </a:p>
          <a:p>
            <a:pPr>
              <a:spcBef>
                <a:spcPct val="50000"/>
              </a:spcBef>
            </a:pPr>
            <a:r>
              <a:rPr lang="en-US" dirty="0">
                <a:cs typeface="Arial" charset="0"/>
              </a:rPr>
              <a:t>               </a:t>
            </a:r>
            <a:r>
              <a:rPr lang="en-US" dirty="0" err="1">
                <a:cs typeface="Arial" charset="0"/>
              </a:rPr>
              <a:t>mol</a:t>
            </a:r>
            <a:r>
              <a:rPr lang="en-US" dirty="0">
                <a:cs typeface="Arial" charset="0"/>
              </a:rPr>
              <a:t>:  (0,2)     0,1              </a:t>
            </a:r>
            <a:r>
              <a:rPr lang="en-US" dirty="0"/>
              <a:t>→                </a:t>
            </a:r>
            <a:r>
              <a:rPr lang="en-US" dirty="0">
                <a:cs typeface="Arial" charset="0"/>
              </a:rPr>
              <a:t> 0,15</a:t>
            </a:r>
          </a:p>
          <a:p>
            <a:pPr>
              <a:spcBef>
                <a:spcPct val="50000"/>
              </a:spcBef>
            </a:pPr>
            <a:r>
              <a:rPr lang="en-US" dirty="0">
                <a:cs typeface="Arial" charset="0"/>
              </a:rPr>
              <a:t>                → </a:t>
            </a:r>
            <a:r>
              <a:rPr lang="en-US" dirty="0" err="1">
                <a:cs typeface="Arial" charset="0"/>
              </a:rPr>
              <a:t>n</a:t>
            </a:r>
            <a:r>
              <a:rPr lang="en-US" baseline="-25000" dirty="0" err="1">
                <a:cs typeface="Arial" charset="0"/>
              </a:rPr>
              <a:t>hi</a:t>
            </a:r>
            <a:r>
              <a:rPr lang="en-US" baseline="-25000" dirty="0" err="1"/>
              <a:t>dro</a:t>
            </a:r>
            <a:r>
              <a:rPr lang="en-US" dirty="0"/>
              <a:t>= 0,2  </a:t>
            </a:r>
            <a:r>
              <a:rPr lang="en-US" dirty="0">
                <a:cs typeface="Arial" charset="0"/>
              </a:rPr>
              <a:t>→  V = 4,48( l ) </a:t>
            </a:r>
          </a:p>
        </p:txBody>
      </p:sp>
      <p:pic>
        <p:nvPicPr>
          <p:cNvPr id="8" name="Picture 12" descr="top bar swoosh revised"/>
          <p:cNvPicPr>
            <a:picLocks noChangeAspect="1" noChangeArrowheads="1"/>
          </p:cNvPicPr>
          <p:nvPr/>
        </p:nvPicPr>
        <p:blipFill>
          <a:blip r:embed="rId2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2" descr="top bar swoosh revised"/>
          <p:cNvPicPr>
            <a:picLocks noChangeAspect="1" noChangeArrowheads="1"/>
          </p:cNvPicPr>
          <p:nvPr/>
        </p:nvPicPr>
        <p:blipFill>
          <a:blip r:embed="rId2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ounded Rectangle 9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1" name="Rounded Rectangle 10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2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2882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3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3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3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3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2000" fill="hold"/>
                                        <p:tgtEl>
                                          <p:spTgt spid="1034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1034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0343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429" grpId="0"/>
      <p:bldP spid="103429" grpId="1"/>
      <p:bldP spid="103429" grpId="2"/>
      <p:bldP spid="103430" grpId="0"/>
      <p:bldP spid="103431" grpId="0"/>
      <p:bldP spid="103433" grpId="0"/>
      <p:bldP spid="103434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11"/>
          <p:cNvSpPr txBox="1">
            <a:spLocks noChangeArrowheads="1"/>
          </p:cNvSpPr>
          <p:nvPr/>
        </p:nvSpPr>
        <p:spPr bwMode="auto">
          <a:xfrm>
            <a:off x="0" y="599388"/>
            <a:ext cx="914400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 u="sng" dirty="0" err="1">
                <a:solidFill>
                  <a:schemeClr val="folHlink"/>
                </a:solidFill>
                <a:latin typeface="Times New Roman" pitchFamily="18" charset="0"/>
              </a:rPr>
              <a:t>Câu</a:t>
            </a:r>
            <a:r>
              <a:rPr lang="en-US" b="1" u="sng" dirty="0">
                <a:solidFill>
                  <a:schemeClr val="folHlink"/>
                </a:solidFill>
                <a:latin typeface="Times New Roman" pitchFamily="18" charset="0"/>
              </a:rPr>
              <a:t> </a:t>
            </a:r>
            <a:r>
              <a:rPr lang="en-US" b="1" u="sng" dirty="0" smtClean="0">
                <a:solidFill>
                  <a:schemeClr val="folHlink"/>
                </a:solidFill>
                <a:latin typeface="Times New Roman" pitchFamily="18" charset="0"/>
              </a:rPr>
              <a:t>13:</a:t>
            </a:r>
            <a:r>
              <a:rPr lang="en-US" b="1" dirty="0" smtClean="0">
                <a:latin typeface="Times New Roman" pitchFamily="18" charset="0"/>
              </a:rPr>
              <a:t> </a:t>
            </a:r>
            <a:r>
              <a:rPr lang="en-US" dirty="0" smtClean="0"/>
              <a:t> </a:t>
            </a:r>
            <a:r>
              <a:rPr lang="en-US" b="1" dirty="0" err="1">
                <a:solidFill>
                  <a:srgbClr val="1909E5"/>
                </a:solidFill>
              </a:rPr>
              <a:t>Điện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phân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nóng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chảy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muối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clorua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của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một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kim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loại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kiềm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 smtClean="0">
                <a:solidFill>
                  <a:srgbClr val="1909E5"/>
                </a:solidFill>
              </a:rPr>
              <a:t>thu</a:t>
            </a:r>
            <a:r>
              <a:rPr lang="en-US" b="1" dirty="0" smtClean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được</a:t>
            </a:r>
            <a:r>
              <a:rPr lang="en-US" b="1" dirty="0">
                <a:solidFill>
                  <a:srgbClr val="1909E5"/>
                </a:solidFill>
              </a:rPr>
              <a:t> 0,896 </a:t>
            </a:r>
            <a:r>
              <a:rPr lang="en-US" b="1" dirty="0" err="1">
                <a:solidFill>
                  <a:srgbClr val="1909E5"/>
                </a:solidFill>
              </a:rPr>
              <a:t>lít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khí</a:t>
            </a:r>
            <a:r>
              <a:rPr lang="en-US" b="1" dirty="0">
                <a:solidFill>
                  <a:srgbClr val="1909E5"/>
                </a:solidFill>
              </a:rPr>
              <a:t> ở </a:t>
            </a:r>
            <a:r>
              <a:rPr lang="en-US" b="1" dirty="0" err="1">
                <a:solidFill>
                  <a:srgbClr val="1909E5"/>
                </a:solidFill>
              </a:rPr>
              <a:t>đktc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và</a:t>
            </a:r>
            <a:r>
              <a:rPr lang="en-US" b="1" dirty="0">
                <a:solidFill>
                  <a:srgbClr val="1909E5"/>
                </a:solidFill>
              </a:rPr>
              <a:t> 3,12g </a:t>
            </a:r>
            <a:r>
              <a:rPr lang="en-US" b="1" dirty="0" err="1">
                <a:solidFill>
                  <a:srgbClr val="1909E5"/>
                </a:solidFill>
              </a:rPr>
              <a:t>kim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loại</a:t>
            </a:r>
            <a:r>
              <a:rPr lang="en-US" b="1" dirty="0">
                <a:solidFill>
                  <a:srgbClr val="1909E5"/>
                </a:solidFill>
              </a:rPr>
              <a:t>. </a:t>
            </a:r>
            <a:r>
              <a:rPr lang="en-US" b="1" dirty="0" err="1">
                <a:solidFill>
                  <a:srgbClr val="1909E5"/>
                </a:solidFill>
              </a:rPr>
              <a:t>Công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thức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của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muối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là</a:t>
            </a:r>
            <a:r>
              <a:rPr lang="en-US" b="1" dirty="0">
                <a:solidFill>
                  <a:srgbClr val="1909E5"/>
                </a:solidFill>
              </a:rPr>
              <a:t> </a:t>
            </a:r>
          </a:p>
        </p:txBody>
      </p:sp>
      <p:sp>
        <p:nvSpPr>
          <p:cNvPr id="104460" name="Text Box 12"/>
          <p:cNvSpPr txBox="1">
            <a:spLocks noChangeArrowheads="1"/>
          </p:cNvSpPr>
          <p:nvPr/>
        </p:nvSpPr>
        <p:spPr bwMode="auto">
          <a:xfrm>
            <a:off x="533400" y="1981200"/>
            <a:ext cx="1082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/>
              <a:t>A. LiCl</a:t>
            </a:r>
          </a:p>
        </p:txBody>
      </p:sp>
      <p:sp>
        <p:nvSpPr>
          <p:cNvPr id="104461" name="Text Box 13"/>
          <p:cNvSpPr txBox="1">
            <a:spLocks noChangeArrowheads="1"/>
          </p:cNvSpPr>
          <p:nvPr/>
        </p:nvSpPr>
        <p:spPr bwMode="auto">
          <a:xfrm>
            <a:off x="5334000" y="1981200"/>
            <a:ext cx="1047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/>
              <a:t>B. KCl</a:t>
            </a:r>
          </a:p>
        </p:txBody>
      </p:sp>
      <p:sp>
        <p:nvSpPr>
          <p:cNvPr id="104462" name="Text Box 14"/>
          <p:cNvSpPr txBox="1">
            <a:spLocks noChangeArrowheads="1"/>
          </p:cNvSpPr>
          <p:nvPr/>
        </p:nvSpPr>
        <p:spPr bwMode="auto">
          <a:xfrm>
            <a:off x="533400" y="2743200"/>
            <a:ext cx="12525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/>
              <a:t>C. NaCl</a:t>
            </a:r>
          </a:p>
        </p:txBody>
      </p:sp>
      <p:sp>
        <p:nvSpPr>
          <p:cNvPr id="104463" name="Text Box 15"/>
          <p:cNvSpPr txBox="1">
            <a:spLocks noChangeArrowheads="1"/>
          </p:cNvSpPr>
          <p:nvPr/>
        </p:nvSpPr>
        <p:spPr bwMode="auto">
          <a:xfrm>
            <a:off x="5300663" y="2743200"/>
            <a:ext cx="12525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/>
              <a:t>D. RbCl</a:t>
            </a:r>
          </a:p>
        </p:txBody>
      </p:sp>
      <p:sp>
        <p:nvSpPr>
          <p:cNvPr id="104464" name="Text Box 16"/>
          <p:cNvSpPr txBox="1">
            <a:spLocks noChangeArrowheads="1"/>
          </p:cNvSpPr>
          <p:nvPr/>
        </p:nvSpPr>
        <p:spPr bwMode="auto">
          <a:xfrm>
            <a:off x="76200" y="3576137"/>
            <a:ext cx="7871065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 dirty="0" err="1">
                <a:solidFill>
                  <a:srgbClr val="0C0C92"/>
                </a:solidFill>
              </a:rPr>
              <a:t>Giải</a:t>
            </a:r>
            <a:r>
              <a:rPr lang="en-US" b="1" dirty="0">
                <a:solidFill>
                  <a:srgbClr val="0C0C92"/>
                </a:solidFill>
              </a:rPr>
              <a:t> </a:t>
            </a:r>
            <a:r>
              <a:rPr lang="en-US" b="1" dirty="0" err="1">
                <a:solidFill>
                  <a:srgbClr val="0C0C92"/>
                </a:solidFill>
              </a:rPr>
              <a:t>thích</a:t>
            </a:r>
            <a:r>
              <a:rPr lang="en-US" b="1" dirty="0">
                <a:solidFill>
                  <a:srgbClr val="0C0C92"/>
                </a:solidFill>
              </a:rPr>
              <a:t>:      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mol</a:t>
            </a:r>
            <a:r>
              <a:rPr lang="en-US" dirty="0"/>
              <a:t> </a:t>
            </a:r>
            <a:r>
              <a:rPr lang="en-US" dirty="0" err="1"/>
              <a:t>khí</a:t>
            </a:r>
            <a:r>
              <a:rPr lang="en-US" dirty="0"/>
              <a:t> = </a:t>
            </a:r>
            <a:r>
              <a:rPr lang="en-US" dirty="0" smtClean="0"/>
              <a:t>0,896 / 22,4 = 0,4</a:t>
            </a:r>
            <a:endParaRPr lang="en-US" dirty="0"/>
          </a:p>
          <a:p>
            <a:r>
              <a:rPr lang="en-US" dirty="0"/>
              <a:t>                     2MX  </a:t>
            </a:r>
            <a:r>
              <a:rPr lang="en-US" dirty="0">
                <a:cs typeface="Arial" charset="0"/>
              </a:rPr>
              <a:t>→   2M   +   X</a:t>
            </a:r>
            <a:r>
              <a:rPr lang="en-US" baseline="-25000" dirty="0">
                <a:cs typeface="Arial" charset="0"/>
              </a:rPr>
              <a:t>2</a:t>
            </a:r>
            <a:r>
              <a:rPr lang="en-US" dirty="0">
                <a:cs typeface="Arial" charset="0"/>
              </a:rPr>
              <a:t>↑</a:t>
            </a:r>
            <a:r>
              <a:rPr lang="en-US" baseline="-25000" dirty="0">
                <a:cs typeface="Arial" charset="0"/>
              </a:rPr>
              <a:t> </a:t>
            </a:r>
          </a:p>
          <a:p>
            <a:r>
              <a:rPr lang="en-US" baseline="-25000" dirty="0">
                <a:cs typeface="Arial" charset="0"/>
              </a:rPr>
              <a:t>                </a:t>
            </a:r>
            <a:r>
              <a:rPr lang="en-US" dirty="0" err="1">
                <a:cs typeface="Arial" charset="0"/>
              </a:rPr>
              <a:t>mol</a:t>
            </a:r>
            <a:r>
              <a:rPr lang="en-US" dirty="0">
                <a:cs typeface="Arial" charset="0"/>
              </a:rPr>
              <a:t>:                   0,8  ← 0,4</a:t>
            </a:r>
          </a:p>
          <a:p>
            <a:r>
              <a:rPr lang="en-US" dirty="0">
                <a:cs typeface="Arial" charset="0"/>
              </a:rPr>
              <a:t>       → </a:t>
            </a:r>
            <a:r>
              <a:rPr lang="en-US" dirty="0" err="1">
                <a:cs typeface="Arial" charset="0"/>
              </a:rPr>
              <a:t>Nguy</a:t>
            </a:r>
            <a:r>
              <a:rPr lang="en-US" dirty="0" err="1"/>
              <a:t>ên</a:t>
            </a:r>
            <a:r>
              <a:rPr lang="en-US" dirty="0"/>
              <a:t> </a:t>
            </a:r>
            <a:r>
              <a:rPr lang="en-US" dirty="0" err="1"/>
              <a:t>tử</a:t>
            </a:r>
            <a:r>
              <a:rPr lang="en-US" dirty="0"/>
              <a:t> </a:t>
            </a:r>
            <a:r>
              <a:rPr lang="en-US" dirty="0" err="1"/>
              <a:t>khối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kim</a:t>
            </a:r>
            <a:r>
              <a:rPr lang="en-US" dirty="0"/>
              <a:t> </a:t>
            </a:r>
            <a:r>
              <a:rPr lang="en-US" dirty="0" err="1"/>
              <a:t>loại</a:t>
            </a:r>
            <a:r>
              <a:rPr lang="en-US" dirty="0"/>
              <a:t> M </a:t>
            </a:r>
            <a:r>
              <a:rPr lang="en-US" dirty="0" err="1"/>
              <a:t>là</a:t>
            </a:r>
            <a:r>
              <a:rPr lang="en-US" dirty="0"/>
              <a:t>:  3,12 / 0,8 = 39</a:t>
            </a:r>
          </a:p>
          <a:p>
            <a:r>
              <a:rPr lang="en-US" dirty="0">
                <a:cs typeface="Arial" charset="0"/>
              </a:rPr>
              <a:t>       →  Kim </a:t>
            </a:r>
            <a:r>
              <a:rPr lang="en-US" dirty="0" err="1">
                <a:cs typeface="Arial" charset="0"/>
              </a:rPr>
              <a:t>lo</a:t>
            </a:r>
            <a:r>
              <a:rPr lang="en-US" dirty="0" err="1"/>
              <a:t>ại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Kali</a:t>
            </a:r>
          </a:p>
        </p:txBody>
      </p:sp>
      <p:sp>
        <p:nvSpPr>
          <p:cNvPr id="13320" name="Text Box 17"/>
          <p:cNvSpPr txBox="1">
            <a:spLocks noChangeArrowheads="1"/>
          </p:cNvSpPr>
          <p:nvPr/>
        </p:nvSpPr>
        <p:spPr bwMode="auto">
          <a:xfrm>
            <a:off x="136525" y="3697288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/>
          </a:p>
        </p:txBody>
      </p:sp>
      <p:sp>
        <p:nvSpPr>
          <p:cNvPr id="13321" name="Text Box 19"/>
          <p:cNvSpPr txBox="1">
            <a:spLocks noChangeArrowheads="1"/>
          </p:cNvSpPr>
          <p:nvPr/>
        </p:nvSpPr>
        <p:spPr bwMode="auto">
          <a:xfrm>
            <a:off x="152400" y="50292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13322" name="Text Box 21"/>
          <p:cNvSpPr txBox="1">
            <a:spLocks noChangeArrowheads="1"/>
          </p:cNvSpPr>
          <p:nvPr/>
        </p:nvSpPr>
        <p:spPr bwMode="auto">
          <a:xfrm>
            <a:off x="2422525" y="4992688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/>
          </a:p>
        </p:txBody>
      </p:sp>
      <p:sp>
        <p:nvSpPr>
          <p:cNvPr id="13323" name="Text Box 23"/>
          <p:cNvSpPr txBox="1">
            <a:spLocks noChangeArrowheads="1"/>
          </p:cNvSpPr>
          <p:nvPr/>
        </p:nvSpPr>
        <p:spPr bwMode="auto">
          <a:xfrm>
            <a:off x="4479925" y="4840288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/>
          </a:p>
        </p:txBody>
      </p:sp>
      <p:sp>
        <p:nvSpPr>
          <p:cNvPr id="13324" name="Text Box 25"/>
          <p:cNvSpPr txBox="1">
            <a:spLocks noChangeArrowheads="1"/>
          </p:cNvSpPr>
          <p:nvPr/>
        </p:nvSpPr>
        <p:spPr bwMode="auto">
          <a:xfrm>
            <a:off x="7146925" y="4916488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/>
          </a:p>
        </p:txBody>
      </p:sp>
      <p:pic>
        <p:nvPicPr>
          <p:cNvPr id="13" name="Picture 12" descr="top bar swoosh revised"/>
          <p:cNvPicPr>
            <a:picLocks noChangeAspect="1" noChangeArrowheads="1"/>
          </p:cNvPicPr>
          <p:nvPr/>
        </p:nvPicPr>
        <p:blipFill>
          <a:blip r:embed="rId2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2" descr="top bar swoosh revised"/>
          <p:cNvPicPr>
            <a:picLocks noChangeAspect="1" noChangeArrowheads="1"/>
          </p:cNvPicPr>
          <p:nvPr/>
        </p:nvPicPr>
        <p:blipFill>
          <a:blip r:embed="rId2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Rounded Rectangle 14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6" name="Rounded Rectangle 15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7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1363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4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4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4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4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1000" fill="hold"/>
                                        <p:tgtEl>
                                          <p:spTgt spid="10446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1044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0446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460" grpId="0"/>
      <p:bldP spid="104461" grpId="0"/>
      <p:bldP spid="104461" grpId="1"/>
      <p:bldP spid="104461" grpId="2"/>
      <p:bldP spid="104462" grpId="0"/>
      <p:bldP spid="104463" grpId="0"/>
      <p:bldP spid="104464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13">
            <a:extLst>
              <a:ext uri="{FF2B5EF4-FFF2-40B4-BE49-F238E27FC236}">
                <a16:creationId xmlns="" xmlns:a16="http://schemas.microsoft.com/office/drawing/2014/main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6000" y="979944"/>
            <a:ext cx="84582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1</a:t>
            </a:r>
            <a:r>
              <a:rPr lang="en-US" sz="2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: </a:t>
            </a:r>
            <a:r>
              <a:rPr lang="vi-VN" sz="2800" dirty="0" smtClean="0">
                <a:solidFill>
                  <a:srgbClr val="00206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Viết </a:t>
            </a:r>
            <a:r>
              <a:rPr lang="vi-VN" sz="2800" dirty="0">
                <a:solidFill>
                  <a:srgbClr val="00206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phương trình hóa học theo sơ đồ sau:</a:t>
            </a:r>
            <a:r>
              <a:rPr lang="en-US" sz="2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</a:p>
          <a:p>
            <a:r>
              <a:rPr lang="pt-BR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Giải:</a:t>
            </a:r>
          </a:p>
        </p:txBody>
      </p:sp>
      <p:pic>
        <p:nvPicPr>
          <p:cNvPr id="80" name="Picture 79"/>
          <p:cNvPicPr>
            <a:picLocks noChangeAspect="1"/>
          </p:cNvPicPr>
          <p:nvPr/>
        </p:nvPicPr>
        <p:blipFill rotWithShape="1">
          <a:blip r:embed="rId5"/>
          <a:srcRect l="6923" r="1539"/>
          <a:stretch/>
        </p:blipFill>
        <p:spPr>
          <a:xfrm>
            <a:off x="38100" y="2324100"/>
            <a:ext cx="9067800" cy="2628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6376314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-35257" y="0"/>
            <a:ext cx="9157485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0" name="Picture 79"/>
          <p:cNvPicPr>
            <a:picLocks noChangeAspect="1"/>
          </p:cNvPicPr>
          <p:nvPr/>
        </p:nvPicPr>
        <p:blipFill rotWithShape="1">
          <a:blip r:embed="rId4"/>
          <a:srcRect l="6923" r="1539" b="44866"/>
          <a:stretch/>
        </p:blipFill>
        <p:spPr>
          <a:xfrm>
            <a:off x="10886" y="563004"/>
            <a:ext cx="9067800" cy="1232357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10" name="Rectangle 9"/>
              <p:cNvSpPr/>
              <p:nvPr/>
            </p:nvSpPr>
            <p:spPr>
              <a:xfrm>
                <a:off x="376729" y="1717978"/>
                <a:ext cx="8524815" cy="487332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514350" indent="-514350">
                  <a:lnSpc>
                    <a:spcPct val="120000"/>
                  </a:lnSpc>
                  <a:buAutoNum type="arabicParenBoth"/>
                  <a:defRPr/>
                </a:pPr>
                <a:r>
                  <a:rPr lang="en-US" sz="2600" dirty="0" smtClean="0">
                    <a:latin typeface="Times New Roman" pitchFamily="18" charset="0"/>
                    <a:cs typeface="Times New Roman" pitchFamily="18" charset="0"/>
                  </a:rPr>
                  <a:t>2Al</a:t>
                </a:r>
                <a:r>
                  <a:rPr lang="en-US" sz="2600" baseline="-25000" dirty="0" smtClean="0">
                    <a:latin typeface="Times New Roman" pitchFamily="18" charset="0"/>
                    <a:cs typeface="Times New Roman" pitchFamily="18" charset="0"/>
                  </a:rPr>
                  <a:t>2</a:t>
                </a:r>
                <a:r>
                  <a:rPr lang="en-US" sz="2600" dirty="0" smtClean="0">
                    <a:latin typeface="Times New Roman" pitchFamily="18" charset="0"/>
                    <a:cs typeface="Times New Roman" pitchFamily="18" charset="0"/>
                  </a:rPr>
                  <a:t>O</a:t>
                </a:r>
                <a:r>
                  <a:rPr lang="en-US" sz="2600" baseline="-25000" dirty="0" smtClean="0">
                    <a:latin typeface="Times New Roman" pitchFamily="18" charset="0"/>
                    <a:cs typeface="Times New Roman" pitchFamily="18" charset="0"/>
                  </a:rPr>
                  <a:t>3</a:t>
                </a:r>
                <a:r>
                  <a:rPr lang="en-US" sz="2600" dirty="0" smtClean="0">
                    <a:latin typeface="Times New Roman" pitchFamily="18" charset="0"/>
                    <a:cs typeface="Times New Roman" pitchFamily="18" charset="0"/>
                  </a:rPr>
                  <a:t> 	</a:t>
                </a:r>
                <a14:m>
                  <m:oMath xmlns:m="http://schemas.openxmlformats.org/officeDocument/2006/math">
                    <m:groupChr>
                      <m:groupChrPr>
                        <m:chr m:val="→"/>
                        <m:vertJc m:val="bot"/>
                        <m:ctrlPr>
                          <a:rPr lang="en-US" sz="2600" i="1" smtClean="0">
                            <a:latin typeface="Cambria Math"/>
                            <a:cs typeface="Times New Roman" pitchFamily="18" charset="0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en-US" sz="2600" b="0" i="0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đ</m:t>
                        </m:r>
                        <m:r>
                          <m:rPr>
                            <m:sty m:val="p"/>
                          </m:rPr>
                          <a:rPr lang="en-US" sz="2600" b="0" i="0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pnc</m:t>
                        </m:r>
                      </m:e>
                    </m:groupChr>
                  </m:oMath>
                </a14:m>
                <a:r>
                  <a:rPr lang="en-US" sz="2600" dirty="0" smtClean="0"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4Al  +  3O</a:t>
                </a:r>
                <a:r>
                  <a:rPr lang="en-US" sz="2600" baseline="-25000" dirty="0" smtClean="0">
                    <a:latin typeface="Times New Roman"/>
                    <a:cs typeface="Times New Roman"/>
                  </a:rPr>
                  <a:t>2</a:t>
                </a:r>
                <a:endParaRPr lang="en-US" sz="2600" baseline="-25000" dirty="0">
                  <a:latin typeface="Times New Roman"/>
                  <a:cs typeface="Times New Roman"/>
                </a:endParaRPr>
              </a:p>
              <a:p>
                <a:pPr>
                  <a:lnSpc>
                    <a:spcPct val="120000"/>
                  </a:lnSpc>
                  <a:defRPr/>
                </a:pPr>
                <a:r>
                  <a:rPr lang="en-US" sz="2600" dirty="0" smtClean="0">
                    <a:latin typeface="Times New Roman"/>
                    <a:cs typeface="Times New Roman"/>
                  </a:rPr>
                  <a:t>(2)</a:t>
                </a:r>
                <a:r>
                  <a:rPr lang="en-US" sz="2600" dirty="0">
                    <a:latin typeface="Times New Roman"/>
                    <a:cs typeface="Times New Roman"/>
                  </a:rPr>
                  <a:t> 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4Al  +  3O</a:t>
                </a:r>
                <a:r>
                  <a:rPr lang="en-US" sz="2600" baseline="-25000" dirty="0" smtClean="0">
                    <a:latin typeface="Times New Roman"/>
                    <a:cs typeface="Times New Roman"/>
                  </a:rPr>
                  <a:t>2  </a:t>
                </a:r>
                <a14:m>
                  <m:oMath xmlns:m="http://schemas.openxmlformats.org/officeDocument/2006/math">
                    <m:groupChr>
                      <m:groupChrPr>
                        <m:chr m:val="→"/>
                        <m:vertJc m:val="bot"/>
                        <m:ctrlPr>
                          <a:rPr lang="en-US" sz="2600" i="1">
                            <a:latin typeface="Cambria Math"/>
                            <a:cs typeface="Times New Roman" pitchFamily="18" charset="0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en-US" sz="2600" b="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 </m:t>
                        </m:r>
                        <m:r>
                          <a:rPr lang="en-US" sz="2600" b="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  </m:t>
                        </m:r>
                        <m:r>
                          <m:rPr>
                            <m:sty m:val="p"/>
                          </m:rPr>
                          <a:rPr lang="en-US" sz="2600" b="0" i="0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t</m:t>
                        </m:r>
                        <m:r>
                          <m:rPr>
                            <m:sty m:val="p"/>
                          </m:rPr>
                          <a:rPr lang="en-US" sz="2600" b="0" i="0" baseline="30000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o</m:t>
                        </m:r>
                        <m:r>
                          <a:rPr lang="en-US" sz="2600" b="0" i="0" baseline="30000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   </m:t>
                        </m:r>
                      </m:e>
                    </m:groupChr>
                  </m:oMath>
                </a14:m>
                <a:r>
                  <a:rPr lang="en-US" sz="2600" dirty="0" smtClean="0">
                    <a:latin typeface="Times New Roman"/>
                    <a:cs typeface="Times New Roman"/>
                  </a:rPr>
                  <a:t>  2Al</a:t>
                </a:r>
                <a:r>
                  <a:rPr lang="en-US" sz="2600" baseline="-25000" dirty="0" smtClean="0">
                    <a:latin typeface="Times New Roman"/>
                    <a:cs typeface="Times New Roman"/>
                  </a:rPr>
                  <a:t>2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O</a:t>
                </a:r>
                <a:r>
                  <a:rPr lang="en-US" sz="2600" baseline="-25000" dirty="0" smtClean="0">
                    <a:latin typeface="Times New Roman"/>
                    <a:cs typeface="Times New Roman"/>
                  </a:rPr>
                  <a:t>3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 </a:t>
                </a:r>
              </a:p>
              <a:p>
                <a:pPr>
                  <a:lnSpc>
                    <a:spcPct val="120000"/>
                  </a:lnSpc>
                  <a:defRPr/>
                </a:pPr>
                <a:r>
                  <a:rPr lang="en-US" sz="2600" dirty="0" smtClean="0">
                    <a:latin typeface="Times New Roman"/>
                    <a:cs typeface="Times New Roman"/>
                  </a:rPr>
                  <a:t>(3) Al + </a:t>
                </a:r>
                <a:r>
                  <a:rPr lang="en-US" sz="2600" dirty="0" err="1" smtClean="0">
                    <a:latin typeface="Times New Roman"/>
                    <a:cs typeface="Times New Roman"/>
                  </a:rPr>
                  <a:t>NaOH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 + H</a:t>
                </a:r>
                <a:r>
                  <a:rPr lang="en-US" sz="2600" baseline="-25000" dirty="0" smtClean="0">
                    <a:latin typeface="Times New Roman"/>
                    <a:cs typeface="Times New Roman"/>
                  </a:rPr>
                  <a:t>2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O </a:t>
                </a:r>
                <a:r>
                  <a:rPr lang="en-US" sz="2600" dirty="0">
                    <a:latin typeface="Times New Roman"/>
                    <a:cs typeface="Times New Roman"/>
                  </a:rPr>
                  <a:t>→ 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NaAlO</a:t>
                </a:r>
                <a:r>
                  <a:rPr lang="en-US" sz="2600" baseline="-25000" dirty="0" smtClean="0">
                    <a:latin typeface="Times New Roman"/>
                    <a:cs typeface="Times New Roman"/>
                  </a:rPr>
                  <a:t>2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  +  3/2H</a:t>
                </a:r>
                <a:r>
                  <a:rPr lang="en-US" sz="2600" baseline="-25000" dirty="0" smtClean="0">
                    <a:latin typeface="Times New Roman"/>
                    <a:cs typeface="Times New Roman"/>
                  </a:rPr>
                  <a:t>2</a:t>
                </a:r>
                <a:endParaRPr lang="en-US" sz="2600" baseline="-2500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>
                  <a:lnSpc>
                    <a:spcPct val="120000"/>
                  </a:lnSpc>
                  <a:defRPr/>
                </a:pPr>
                <a:r>
                  <a:rPr lang="en-US" sz="2600" dirty="0" smtClean="0">
                    <a:latin typeface="Times New Roman" pitchFamily="18" charset="0"/>
                    <a:cs typeface="Times New Roman" pitchFamily="18" charset="0"/>
                  </a:rPr>
                  <a:t>(4) 2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NaAlO</a:t>
                </a:r>
                <a:r>
                  <a:rPr lang="en-US" sz="2600" baseline="-25000" dirty="0" smtClean="0">
                    <a:latin typeface="Times New Roman"/>
                    <a:cs typeface="Times New Roman"/>
                  </a:rPr>
                  <a:t>2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  + 4H</a:t>
                </a:r>
                <a:r>
                  <a:rPr lang="en-US" sz="2600" baseline="-25000" dirty="0" smtClean="0">
                    <a:latin typeface="Times New Roman"/>
                    <a:cs typeface="Times New Roman"/>
                  </a:rPr>
                  <a:t>2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SO</a:t>
                </a:r>
                <a:r>
                  <a:rPr lang="en-US" sz="2600" baseline="-25000" dirty="0" smtClean="0">
                    <a:latin typeface="Times New Roman"/>
                    <a:cs typeface="Times New Roman"/>
                  </a:rPr>
                  <a:t>4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 →  Al</a:t>
                </a:r>
                <a:r>
                  <a:rPr lang="en-US" sz="2600" baseline="-25000" dirty="0" smtClean="0">
                    <a:latin typeface="Times New Roman"/>
                    <a:cs typeface="Times New Roman"/>
                  </a:rPr>
                  <a:t>2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(SO</a:t>
                </a:r>
                <a:r>
                  <a:rPr lang="en-US" sz="2600" baseline="-25000" dirty="0" smtClean="0">
                    <a:latin typeface="Times New Roman"/>
                    <a:cs typeface="Times New Roman"/>
                  </a:rPr>
                  <a:t>4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)</a:t>
                </a:r>
                <a:r>
                  <a:rPr lang="en-US" sz="2600" baseline="-25000" dirty="0" smtClean="0">
                    <a:latin typeface="Times New Roman"/>
                    <a:cs typeface="Times New Roman"/>
                  </a:rPr>
                  <a:t>3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 + Na</a:t>
                </a:r>
                <a:r>
                  <a:rPr lang="en-US" sz="2600" baseline="-25000" dirty="0" smtClean="0">
                    <a:latin typeface="Times New Roman"/>
                    <a:cs typeface="Times New Roman"/>
                  </a:rPr>
                  <a:t>2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SO</a:t>
                </a:r>
                <a:r>
                  <a:rPr lang="en-US" sz="2600" baseline="-25000" dirty="0" smtClean="0">
                    <a:latin typeface="Times New Roman"/>
                    <a:cs typeface="Times New Roman"/>
                  </a:rPr>
                  <a:t>4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 + 4H</a:t>
                </a:r>
                <a:r>
                  <a:rPr lang="en-US" sz="2600" baseline="-25000" dirty="0" smtClean="0">
                    <a:latin typeface="Times New Roman"/>
                    <a:cs typeface="Times New Roman"/>
                  </a:rPr>
                  <a:t>2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O</a:t>
                </a:r>
                <a:endParaRPr lang="en-US" sz="260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>
                  <a:lnSpc>
                    <a:spcPct val="120000"/>
                  </a:lnSpc>
                  <a:defRPr/>
                </a:pPr>
                <a:r>
                  <a:rPr lang="en-US" sz="2600" dirty="0" smtClean="0">
                    <a:latin typeface="Times New Roman" pitchFamily="18" charset="0"/>
                    <a:cs typeface="Times New Roman" pitchFamily="18" charset="0"/>
                  </a:rPr>
                  <a:t>(5) 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Al</a:t>
                </a:r>
                <a:r>
                  <a:rPr lang="en-US" sz="2600" baseline="-25000" dirty="0" smtClean="0">
                    <a:latin typeface="Times New Roman"/>
                    <a:cs typeface="Times New Roman"/>
                  </a:rPr>
                  <a:t>2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(SO</a:t>
                </a:r>
                <a:r>
                  <a:rPr lang="en-US" sz="2600" baseline="-25000" dirty="0" smtClean="0">
                    <a:latin typeface="Times New Roman"/>
                    <a:cs typeface="Times New Roman"/>
                  </a:rPr>
                  <a:t>4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)</a:t>
                </a:r>
                <a:r>
                  <a:rPr lang="en-US" sz="2600" baseline="-25000" dirty="0" smtClean="0">
                    <a:latin typeface="Times New Roman"/>
                    <a:cs typeface="Times New Roman"/>
                  </a:rPr>
                  <a:t>3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  +  3BaCl</a:t>
                </a:r>
                <a:r>
                  <a:rPr lang="en-US" sz="2600" baseline="-25000" dirty="0" smtClean="0">
                    <a:latin typeface="Times New Roman"/>
                    <a:cs typeface="Times New Roman"/>
                  </a:rPr>
                  <a:t>2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 →  2AlCl</a:t>
                </a:r>
                <a:r>
                  <a:rPr lang="en-US" sz="2600" baseline="-25000" dirty="0" smtClean="0">
                    <a:latin typeface="Times New Roman"/>
                    <a:cs typeface="Times New Roman"/>
                  </a:rPr>
                  <a:t>3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  +  3BaSO</a:t>
                </a:r>
                <a:r>
                  <a:rPr lang="en-US" sz="2600" baseline="-25000" dirty="0" smtClean="0">
                    <a:latin typeface="Times New Roman"/>
                    <a:cs typeface="Times New Roman"/>
                  </a:rPr>
                  <a:t>4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↓</a:t>
                </a:r>
              </a:p>
              <a:p>
                <a:pPr>
                  <a:lnSpc>
                    <a:spcPct val="120000"/>
                  </a:lnSpc>
                  <a:defRPr/>
                </a:pPr>
                <a:r>
                  <a:rPr lang="en-US" sz="2600" dirty="0" smtClean="0">
                    <a:latin typeface="Times New Roman"/>
                    <a:cs typeface="Times New Roman"/>
                  </a:rPr>
                  <a:t>(6) AlCl</a:t>
                </a:r>
                <a:r>
                  <a:rPr lang="en-US" sz="2600" baseline="-25000" dirty="0" smtClean="0">
                    <a:latin typeface="Times New Roman"/>
                    <a:cs typeface="Times New Roman"/>
                  </a:rPr>
                  <a:t>3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 + 3NaOH →  Al(OH)</a:t>
                </a:r>
                <a:r>
                  <a:rPr lang="en-US" sz="2600" baseline="-25000" dirty="0" smtClean="0">
                    <a:latin typeface="Times New Roman"/>
                    <a:cs typeface="Times New Roman"/>
                  </a:rPr>
                  <a:t>3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↓  + 3NaCl</a:t>
                </a:r>
              </a:p>
              <a:p>
                <a:pPr>
                  <a:lnSpc>
                    <a:spcPct val="120000"/>
                  </a:lnSpc>
                  <a:defRPr/>
                </a:pPr>
                <a:r>
                  <a:rPr lang="en-US" sz="2600" dirty="0" smtClean="0">
                    <a:latin typeface="Times New Roman"/>
                    <a:cs typeface="Times New Roman"/>
                  </a:rPr>
                  <a:t>(7) Al(OH)</a:t>
                </a:r>
                <a:r>
                  <a:rPr lang="en-US" sz="2600" baseline="-25000" dirty="0" smtClean="0">
                    <a:latin typeface="Times New Roman"/>
                    <a:cs typeface="Times New Roman"/>
                  </a:rPr>
                  <a:t>3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  +  3HCl →  AlCl</a:t>
                </a:r>
                <a:r>
                  <a:rPr lang="en-US" sz="2600" baseline="-25000" dirty="0" smtClean="0">
                    <a:latin typeface="Times New Roman"/>
                    <a:cs typeface="Times New Roman"/>
                  </a:rPr>
                  <a:t>3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  +  3H</a:t>
                </a:r>
                <a:r>
                  <a:rPr lang="en-US" sz="2600" baseline="-25000" dirty="0" smtClean="0">
                    <a:latin typeface="Times New Roman"/>
                    <a:cs typeface="Times New Roman"/>
                  </a:rPr>
                  <a:t>2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O</a:t>
                </a:r>
              </a:p>
              <a:p>
                <a:pPr>
                  <a:lnSpc>
                    <a:spcPct val="120000"/>
                  </a:lnSpc>
                  <a:defRPr/>
                </a:pPr>
                <a:r>
                  <a:rPr lang="en-US" sz="2600" dirty="0" smtClean="0">
                    <a:latin typeface="Times New Roman"/>
                    <a:cs typeface="Times New Roman"/>
                  </a:rPr>
                  <a:t>(8) 2Al(OH)</a:t>
                </a:r>
                <a:r>
                  <a:rPr lang="en-US" sz="2600" baseline="-25000" dirty="0" smtClean="0">
                    <a:latin typeface="Times New Roman"/>
                    <a:cs typeface="Times New Roman"/>
                  </a:rPr>
                  <a:t>3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groupChr>
                      <m:groupChrPr>
                        <m:chr m:val="→"/>
                        <m:vertJc m:val="bot"/>
                        <m:ctrlPr>
                          <a:rPr lang="en-US" sz="2600" i="1">
                            <a:latin typeface="Cambria Math"/>
                            <a:cs typeface="Times New Roman" pitchFamily="18" charset="0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en-US" sz="2600" b="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 </m:t>
                        </m:r>
                        <m:r>
                          <a:rPr lang="en-US" sz="2600" b="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      </m:t>
                        </m:r>
                        <m:r>
                          <a:rPr lang="en-US" sz="2600" b="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𝑡𝑜</m:t>
                        </m:r>
                        <m:r>
                          <a:rPr lang="en-US" sz="2600" b="0" i="1" baseline="30000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    </m:t>
                        </m:r>
                      </m:e>
                    </m:groupChr>
                  </m:oMath>
                </a14:m>
                <a:r>
                  <a:rPr lang="en-US" sz="2600" dirty="0" smtClean="0">
                    <a:latin typeface="Times New Roman" pitchFamily="18" charset="0"/>
                    <a:cs typeface="Times New Roman" pitchFamily="18" charset="0"/>
                  </a:rPr>
                  <a:t>  </a:t>
                </a:r>
                <a:r>
                  <a:rPr lang="en-US" sz="2600" dirty="0">
                    <a:latin typeface="Times New Roman" pitchFamily="18" charset="0"/>
                    <a:cs typeface="Times New Roman" pitchFamily="18" charset="0"/>
                  </a:rPr>
                  <a:t>Al</a:t>
                </a:r>
                <a:r>
                  <a:rPr lang="en-US" sz="2600" baseline="-25000" dirty="0">
                    <a:latin typeface="Times New Roman" pitchFamily="18" charset="0"/>
                    <a:cs typeface="Times New Roman" pitchFamily="18" charset="0"/>
                  </a:rPr>
                  <a:t>2</a:t>
                </a:r>
                <a:r>
                  <a:rPr lang="en-US" sz="2600" dirty="0">
                    <a:latin typeface="Times New Roman" pitchFamily="18" charset="0"/>
                    <a:cs typeface="Times New Roman" pitchFamily="18" charset="0"/>
                  </a:rPr>
                  <a:t>O</a:t>
                </a:r>
                <a:r>
                  <a:rPr lang="en-US" sz="2600" baseline="-25000" dirty="0">
                    <a:latin typeface="Times New Roman" pitchFamily="18" charset="0"/>
                    <a:cs typeface="Times New Roman" pitchFamily="18" charset="0"/>
                  </a:rPr>
                  <a:t>3</a:t>
                </a:r>
                <a:r>
                  <a:rPr lang="en-US" sz="26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2600" dirty="0" smtClean="0">
                    <a:latin typeface="Times New Roman" pitchFamily="18" charset="0"/>
                    <a:cs typeface="Times New Roman" pitchFamily="18" charset="0"/>
                  </a:rPr>
                  <a:t>+  3H</a:t>
                </a:r>
                <a:r>
                  <a:rPr lang="en-US" sz="2600" baseline="-25000" dirty="0" smtClean="0">
                    <a:latin typeface="Times New Roman" pitchFamily="18" charset="0"/>
                    <a:cs typeface="Times New Roman" pitchFamily="18" charset="0"/>
                  </a:rPr>
                  <a:t>2</a:t>
                </a:r>
                <a:r>
                  <a:rPr lang="en-US" sz="2600" dirty="0" smtClean="0">
                    <a:latin typeface="Times New Roman" pitchFamily="18" charset="0"/>
                    <a:cs typeface="Times New Roman" pitchFamily="18" charset="0"/>
                  </a:rPr>
                  <a:t>O</a:t>
                </a:r>
              </a:p>
              <a:p>
                <a:pPr>
                  <a:lnSpc>
                    <a:spcPct val="120000"/>
                  </a:lnSpc>
                  <a:defRPr/>
                </a:pPr>
                <a:r>
                  <a:rPr lang="en-US" sz="2600" dirty="0" smtClean="0">
                    <a:latin typeface="Times New Roman" pitchFamily="18" charset="0"/>
                    <a:cs typeface="Times New Roman" pitchFamily="18" charset="0"/>
                  </a:rPr>
                  <a:t>(9) Al</a:t>
                </a:r>
                <a:r>
                  <a:rPr lang="en-US" sz="2600" baseline="-25000" dirty="0" smtClean="0">
                    <a:latin typeface="Times New Roman" pitchFamily="18" charset="0"/>
                    <a:cs typeface="Times New Roman" pitchFamily="18" charset="0"/>
                  </a:rPr>
                  <a:t>2</a:t>
                </a:r>
                <a:r>
                  <a:rPr lang="en-US" sz="2600" dirty="0" smtClean="0">
                    <a:latin typeface="Times New Roman" pitchFamily="18" charset="0"/>
                    <a:cs typeface="Times New Roman" pitchFamily="18" charset="0"/>
                  </a:rPr>
                  <a:t>O</a:t>
                </a:r>
                <a:r>
                  <a:rPr lang="en-US" sz="2600" baseline="-25000" dirty="0" smtClean="0">
                    <a:latin typeface="Times New Roman" pitchFamily="18" charset="0"/>
                    <a:cs typeface="Times New Roman" pitchFamily="18" charset="0"/>
                  </a:rPr>
                  <a:t>3</a:t>
                </a:r>
                <a:r>
                  <a:rPr lang="en-US" sz="2600" dirty="0" smtClean="0">
                    <a:latin typeface="Times New Roman" pitchFamily="18" charset="0"/>
                    <a:cs typeface="Times New Roman" pitchFamily="18" charset="0"/>
                  </a:rPr>
                  <a:t>  +  2NaOH </a:t>
                </a:r>
                <a:r>
                  <a:rPr lang="en-US" sz="2600" dirty="0">
                    <a:latin typeface="Times New Roman"/>
                    <a:cs typeface="Times New Roman"/>
                  </a:rPr>
                  <a:t>→ 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 2NaAlO</a:t>
                </a:r>
                <a:r>
                  <a:rPr lang="en-US" sz="2600" baseline="-25000" dirty="0" smtClean="0">
                    <a:latin typeface="Times New Roman"/>
                    <a:cs typeface="Times New Roman"/>
                  </a:rPr>
                  <a:t>2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  +  </a:t>
                </a:r>
                <a:r>
                  <a:rPr lang="en-US" sz="2600" dirty="0" smtClean="0">
                    <a:latin typeface="Times New Roman" pitchFamily="18" charset="0"/>
                    <a:cs typeface="Times New Roman" pitchFamily="18" charset="0"/>
                  </a:rPr>
                  <a:t>H</a:t>
                </a:r>
                <a:r>
                  <a:rPr lang="en-US" sz="2600" baseline="-25000" dirty="0" smtClean="0">
                    <a:latin typeface="Times New Roman" pitchFamily="18" charset="0"/>
                    <a:cs typeface="Times New Roman" pitchFamily="18" charset="0"/>
                  </a:rPr>
                  <a:t>2</a:t>
                </a:r>
                <a:r>
                  <a:rPr lang="en-US" sz="2600" dirty="0" smtClean="0">
                    <a:latin typeface="Times New Roman" pitchFamily="18" charset="0"/>
                    <a:cs typeface="Times New Roman" pitchFamily="18" charset="0"/>
                  </a:rPr>
                  <a:t>O</a:t>
                </a:r>
                <a:endParaRPr lang="en-US" sz="26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6729" y="1717978"/>
                <a:ext cx="8524815" cy="4873322"/>
              </a:xfrm>
              <a:prstGeom prst="rect">
                <a:avLst/>
              </a:prstGeom>
              <a:blipFill rotWithShape="1">
                <a:blip r:embed="rId5"/>
                <a:stretch>
                  <a:fillRect l="-1288" b="-225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56402784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0" name="Picture 79"/>
          <p:cNvPicPr>
            <a:picLocks noChangeAspect="1"/>
          </p:cNvPicPr>
          <p:nvPr/>
        </p:nvPicPr>
        <p:blipFill rotWithShape="1">
          <a:blip r:embed="rId5"/>
          <a:srcRect l="6923" t="73295" r="29616" b="-569"/>
          <a:stretch/>
        </p:blipFill>
        <p:spPr>
          <a:xfrm>
            <a:off x="457200" y="1064529"/>
            <a:ext cx="7858126" cy="76200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381000" y="2071400"/>
            <a:ext cx="830580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AutoNum type="arabicParenBoth"/>
              <a:defRPr/>
            </a:pP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Al 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+ 6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HNO</a:t>
            </a:r>
            <a:r>
              <a:rPr lang="en-US" sz="2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đ,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nóng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en-US" sz="2600" dirty="0">
                <a:latin typeface="Times New Roman"/>
                <a:cs typeface="Times New Roman"/>
              </a:rPr>
              <a:t>→ </a:t>
            </a:r>
            <a:r>
              <a:rPr lang="en-US" sz="2600" dirty="0" smtClean="0">
                <a:latin typeface="Times New Roman"/>
                <a:cs typeface="Times New Roman"/>
              </a:rPr>
              <a:t>  Al(NO</a:t>
            </a:r>
            <a:r>
              <a:rPr lang="en-US" sz="2600" baseline="-25000" dirty="0" smtClean="0">
                <a:latin typeface="Times New Roman"/>
                <a:cs typeface="Times New Roman"/>
              </a:rPr>
              <a:t>3</a:t>
            </a:r>
            <a:r>
              <a:rPr lang="en-US" sz="2600" dirty="0" smtClean="0">
                <a:latin typeface="Times New Roman"/>
                <a:cs typeface="Times New Roman"/>
              </a:rPr>
              <a:t>)</a:t>
            </a:r>
            <a:r>
              <a:rPr lang="en-US" sz="2600" baseline="-25000" dirty="0" smtClean="0">
                <a:latin typeface="Times New Roman"/>
                <a:cs typeface="Times New Roman"/>
              </a:rPr>
              <a:t>3</a:t>
            </a:r>
            <a:r>
              <a:rPr lang="en-US" sz="2600" dirty="0" smtClean="0">
                <a:latin typeface="Times New Roman"/>
                <a:cs typeface="Times New Roman"/>
              </a:rPr>
              <a:t> </a:t>
            </a:r>
            <a:r>
              <a:rPr lang="en-US" sz="2600" dirty="0">
                <a:latin typeface="Times New Roman"/>
                <a:cs typeface="Times New Roman"/>
              </a:rPr>
              <a:t>+ </a:t>
            </a:r>
            <a:r>
              <a:rPr lang="en-US" sz="2600" dirty="0" smtClean="0">
                <a:latin typeface="Times New Roman"/>
                <a:cs typeface="Times New Roman"/>
              </a:rPr>
              <a:t>3NO</a:t>
            </a:r>
            <a:r>
              <a:rPr lang="en-US" sz="2600" baseline="-25000" dirty="0" smtClean="0">
                <a:latin typeface="Times New Roman"/>
                <a:cs typeface="Times New Roman"/>
              </a:rPr>
              <a:t>2</a:t>
            </a:r>
            <a:r>
              <a:rPr lang="en-US" sz="2600" dirty="0" smtClean="0">
                <a:latin typeface="Times New Roman"/>
                <a:cs typeface="Times New Roman"/>
              </a:rPr>
              <a:t> + 3H</a:t>
            </a:r>
            <a:r>
              <a:rPr lang="en-US" sz="2600" baseline="-25000" dirty="0" smtClean="0">
                <a:latin typeface="Times New Roman"/>
                <a:cs typeface="Times New Roman"/>
              </a:rPr>
              <a:t>2</a:t>
            </a:r>
            <a:r>
              <a:rPr lang="en-US" sz="2600" dirty="0" smtClean="0">
                <a:latin typeface="Times New Roman"/>
                <a:cs typeface="Times New Roman"/>
              </a:rPr>
              <a:t>O</a:t>
            </a:r>
          </a:p>
          <a:p>
            <a:pPr>
              <a:defRPr/>
            </a:pPr>
            <a:r>
              <a:rPr lang="en-US" sz="2600" dirty="0" smtClean="0">
                <a:latin typeface="Times New Roman"/>
                <a:cs typeface="Times New Roman"/>
              </a:rPr>
              <a:t> </a:t>
            </a:r>
            <a:endParaRPr lang="en-US" sz="2600" dirty="0">
              <a:latin typeface="Times New Roman"/>
              <a:cs typeface="Times New Roman"/>
            </a:endParaRPr>
          </a:p>
          <a:p>
            <a:pPr>
              <a:defRPr/>
            </a:pPr>
            <a:r>
              <a:rPr lang="en-US" sz="2600" dirty="0" smtClean="0">
                <a:latin typeface="Times New Roman"/>
                <a:cs typeface="Times New Roman"/>
              </a:rPr>
              <a:t>(2) </a:t>
            </a:r>
            <a:r>
              <a:rPr lang="en-US" sz="2600" dirty="0">
                <a:latin typeface="Times New Roman"/>
                <a:cs typeface="Times New Roman"/>
              </a:rPr>
              <a:t>Al(NO</a:t>
            </a:r>
            <a:r>
              <a:rPr lang="en-US" sz="2600" baseline="-25000" dirty="0">
                <a:latin typeface="Times New Roman"/>
                <a:cs typeface="Times New Roman"/>
              </a:rPr>
              <a:t>3</a:t>
            </a:r>
            <a:r>
              <a:rPr lang="en-US" sz="2600" dirty="0">
                <a:latin typeface="Times New Roman"/>
                <a:cs typeface="Times New Roman"/>
              </a:rPr>
              <a:t>)</a:t>
            </a:r>
            <a:r>
              <a:rPr lang="en-US" sz="2600" baseline="-25000" dirty="0">
                <a:latin typeface="Times New Roman"/>
                <a:cs typeface="Times New Roman"/>
              </a:rPr>
              <a:t>3</a:t>
            </a:r>
            <a:r>
              <a:rPr lang="en-US" sz="2600" dirty="0" smtClean="0">
                <a:latin typeface="Times New Roman"/>
                <a:cs typeface="Times New Roman"/>
              </a:rPr>
              <a:t> </a:t>
            </a:r>
            <a:r>
              <a:rPr lang="en-US" sz="2600" dirty="0">
                <a:latin typeface="Times New Roman"/>
                <a:cs typeface="Times New Roman"/>
              </a:rPr>
              <a:t>+ 3NaOH → </a:t>
            </a:r>
            <a:r>
              <a:rPr lang="en-US" sz="2600" dirty="0" smtClean="0">
                <a:latin typeface="Times New Roman"/>
                <a:cs typeface="Times New Roman"/>
              </a:rPr>
              <a:t>  Al(OH)</a:t>
            </a:r>
            <a:r>
              <a:rPr lang="en-US" sz="2600" baseline="-25000" dirty="0" smtClean="0">
                <a:latin typeface="Times New Roman"/>
                <a:cs typeface="Times New Roman"/>
              </a:rPr>
              <a:t>3↓</a:t>
            </a:r>
            <a:r>
              <a:rPr lang="en-US" sz="2600" dirty="0" smtClean="0">
                <a:latin typeface="Times New Roman"/>
                <a:cs typeface="Times New Roman"/>
              </a:rPr>
              <a:t> </a:t>
            </a:r>
            <a:r>
              <a:rPr lang="en-US" sz="2600" dirty="0">
                <a:latin typeface="Times New Roman"/>
                <a:cs typeface="Times New Roman"/>
              </a:rPr>
              <a:t>+ </a:t>
            </a:r>
            <a:r>
              <a:rPr lang="en-US" sz="2600" dirty="0" smtClean="0">
                <a:latin typeface="Times New Roman"/>
                <a:cs typeface="Times New Roman"/>
              </a:rPr>
              <a:t>3NaNO</a:t>
            </a:r>
            <a:r>
              <a:rPr lang="en-US" sz="2600" baseline="-25000" dirty="0" smtClean="0">
                <a:latin typeface="Times New Roman"/>
                <a:cs typeface="Times New Roman"/>
              </a:rPr>
              <a:t>3</a:t>
            </a:r>
            <a:r>
              <a:rPr lang="en-US" sz="2600" dirty="0" smtClean="0">
                <a:latin typeface="Times New Roman"/>
                <a:cs typeface="Times New Roman"/>
              </a:rPr>
              <a:t> </a:t>
            </a:r>
          </a:p>
          <a:p>
            <a:pPr>
              <a:defRPr/>
            </a:pPr>
            <a:endParaRPr lang="en-US" sz="2600" dirty="0" smtClean="0">
              <a:latin typeface="Times New Roman"/>
              <a:cs typeface="Times New Roman"/>
            </a:endParaRPr>
          </a:p>
          <a:p>
            <a:pPr>
              <a:defRPr/>
            </a:pPr>
            <a:r>
              <a:rPr lang="en-US" sz="2600" dirty="0" smtClean="0">
                <a:latin typeface="Times New Roman"/>
                <a:cs typeface="Times New Roman"/>
              </a:rPr>
              <a:t>(3) Al(OH)</a:t>
            </a:r>
            <a:r>
              <a:rPr lang="en-US" sz="2600" baseline="-25000" dirty="0" smtClean="0">
                <a:latin typeface="Times New Roman"/>
                <a:cs typeface="Times New Roman"/>
              </a:rPr>
              <a:t>3</a:t>
            </a:r>
            <a:r>
              <a:rPr lang="en-US" sz="2600" dirty="0" smtClean="0">
                <a:latin typeface="Times New Roman"/>
                <a:cs typeface="Times New Roman"/>
              </a:rPr>
              <a:t>  +  3HNO</a:t>
            </a:r>
            <a:r>
              <a:rPr lang="en-US" sz="2600" baseline="-25000" dirty="0" smtClean="0">
                <a:latin typeface="Times New Roman"/>
                <a:cs typeface="Times New Roman"/>
              </a:rPr>
              <a:t>3</a:t>
            </a:r>
            <a:r>
              <a:rPr lang="en-US" sz="2600" dirty="0" smtClean="0">
                <a:latin typeface="Times New Roman"/>
                <a:cs typeface="Times New Roman"/>
              </a:rPr>
              <a:t> →   Al(NO</a:t>
            </a:r>
            <a:r>
              <a:rPr lang="en-US" sz="2600" baseline="-25000" dirty="0" smtClean="0">
                <a:latin typeface="Times New Roman"/>
                <a:cs typeface="Times New Roman"/>
              </a:rPr>
              <a:t>3</a:t>
            </a:r>
            <a:r>
              <a:rPr lang="en-US" sz="2600" dirty="0" smtClean="0">
                <a:latin typeface="Times New Roman"/>
                <a:cs typeface="Times New Roman"/>
              </a:rPr>
              <a:t>)</a:t>
            </a:r>
            <a:r>
              <a:rPr lang="en-US" sz="2600" baseline="-25000" dirty="0">
                <a:latin typeface="Times New Roman"/>
                <a:cs typeface="Times New Roman"/>
              </a:rPr>
              <a:t>3 ↓ </a:t>
            </a:r>
            <a:r>
              <a:rPr lang="en-US" sz="2600" dirty="0" smtClean="0">
                <a:latin typeface="Times New Roman"/>
                <a:cs typeface="Times New Roman"/>
              </a:rPr>
              <a:t> +  3H</a:t>
            </a:r>
            <a:r>
              <a:rPr lang="en-US" sz="2600" baseline="-25000" dirty="0" smtClean="0">
                <a:latin typeface="Times New Roman"/>
                <a:cs typeface="Times New Roman"/>
              </a:rPr>
              <a:t>2</a:t>
            </a:r>
            <a:r>
              <a:rPr lang="en-US" sz="2600" dirty="0" smtClean="0">
                <a:latin typeface="Times New Roman"/>
                <a:cs typeface="Times New Roman"/>
              </a:rPr>
              <a:t>O</a:t>
            </a:r>
          </a:p>
          <a:p>
            <a:pPr>
              <a:defRPr/>
            </a:pPr>
            <a:endParaRPr lang="en-US" sz="2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(4) </a:t>
            </a:r>
            <a:r>
              <a:rPr lang="en-US" sz="2600" dirty="0" smtClean="0">
                <a:latin typeface="Times New Roman"/>
                <a:cs typeface="Times New Roman"/>
              </a:rPr>
              <a:t>Al(OH)</a:t>
            </a:r>
            <a:r>
              <a:rPr lang="en-US" sz="2600" baseline="-25000" dirty="0" smtClean="0">
                <a:latin typeface="Times New Roman"/>
                <a:cs typeface="Times New Roman"/>
              </a:rPr>
              <a:t>3</a:t>
            </a:r>
            <a:r>
              <a:rPr lang="en-US" sz="2600" dirty="0" smtClean="0">
                <a:latin typeface="Times New Roman"/>
                <a:cs typeface="Times New Roman"/>
              </a:rPr>
              <a:t> + </a:t>
            </a:r>
            <a:r>
              <a:rPr lang="en-US" sz="2600" dirty="0" err="1" smtClean="0">
                <a:latin typeface="Times New Roman"/>
                <a:cs typeface="Times New Roman"/>
              </a:rPr>
              <a:t>NaOH</a:t>
            </a:r>
            <a:r>
              <a:rPr lang="en-US" sz="2600" dirty="0" smtClean="0">
                <a:latin typeface="Times New Roman"/>
                <a:cs typeface="Times New Roman"/>
              </a:rPr>
              <a:t>     →  NaAlO</a:t>
            </a:r>
            <a:r>
              <a:rPr lang="en-US" sz="2600" baseline="-25000" dirty="0" smtClean="0">
                <a:latin typeface="Times New Roman"/>
                <a:cs typeface="Times New Roman"/>
              </a:rPr>
              <a:t>2</a:t>
            </a:r>
            <a:r>
              <a:rPr lang="en-US" sz="2600" dirty="0" smtClean="0">
                <a:latin typeface="Times New Roman"/>
                <a:cs typeface="Times New Roman"/>
              </a:rPr>
              <a:t> + 2H</a:t>
            </a:r>
            <a:r>
              <a:rPr lang="en-US" sz="2600" baseline="-25000" dirty="0" smtClean="0">
                <a:latin typeface="Times New Roman"/>
                <a:cs typeface="Times New Roman"/>
              </a:rPr>
              <a:t>2</a:t>
            </a:r>
            <a:r>
              <a:rPr lang="en-US" sz="2600" dirty="0" smtClean="0">
                <a:latin typeface="Times New Roman"/>
                <a:cs typeface="Times New Roman"/>
              </a:rPr>
              <a:t>O</a:t>
            </a:r>
          </a:p>
          <a:p>
            <a:pPr>
              <a:defRPr/>
            </a:pPr>
            <a:endParaRPr lang="en-US" sz="2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(5) </a:t>
            </a:r>
            <a:r>
              <a:rPr lang="en-US" sz="2600" dirty="0">
                <a:latin typeface="Times New Roman"/>
                <a:cs typeface="Times New Roman"/>
              </a:rPr>
              <a:t>NaAlO</a:t>
            </a:r>
            <a:r>
              <a:rPr lang="en-US" sz="2600" baseline="-25000" dirty="0">
                <a:latin typeface="Times New Roman"/>
                <a:cs typeface="Times New Roman"/>
              </a:rPr>
              <a:t>2</a:t>
            </a:r>
            <a:r>
              <a:rPr lang="en-US" sz="2600" dirty="0">
                <a:latin typeface="Times New Roman"/>
                <a:cs typeface="Times New Roman"/>
              </a:rPr>
              <a:t>+ CO</a:t>
            </a:r>
            <a:r>
              <a:rPr lang="en-US" sz="2600" baseline="-25000" dirty="0">
                <a:latin typeface="Times New Roman"/>
                <a:cs typeface="Times New Roman"/>
              </a:rPr>
              <a:t>2</a:t>
            </a:r>
            <a:r>
              <a:rPr lang="en-US" sz="2600" dirty="0">
                <a:latin typeface="Times New Roman"/>
                <a:cs typeface="Times New Roman"/>
              </a:rPr>
              <a:t> + 2H</a:t>
            </a:r>
            <a:r>
              <a:rPr lang="en-US" sz="2600" baseline="-25000" dirty="0">
                <a:latin typeface="Times New Roman"/>
                <a:cs typeface="Times New Roman"/>
              </a:rPr>
              <a:t>2</a:t>
            </a:r>
            <a:r>
              <a:rPr lang="en-US" sz="2600" dirty="0">
                <a:latin typeface="Times New Roman"/>
                <a:cs typeface="Times New Roman"/>
              </a:rPr>
              <a:t>O </a:t>
            </a:r>
            <a:r>
              <a:rPr lang="en-US" sz="2600" dirty="0" smtClean="0">
                <a:latin typeface="Times New Roman"/>
                <a:cs typeface="Times New Roman"/>
              </a:rPr>
              <a:t>→  Al(OH)</a:t>
            </a:r>
            <a:r>
              <a:rPr lang="en-US" sz="2600" baseline="-25000" dirty="0">
                <a:latin typeface="Times New Roman"/>
                <a:cs typeface="Times New Roman"/>
              </a:rPr>
              <a:t>3 ↓</a:t>
            </a:r>
            <a:r>
              <a:rPr lang="en-US" sz="2600" dirty="0" smtClean="0">
                <a:latin typeface="Times New Roman"/>
                <a:cs typeface="Times New Roman"/>
              </a:rPr>
              <a:t>  + </a:t>
            </a:r>
            <a:r>
              <a:rPr lang="en-US" sz="2600" dirty="0">
                <a:latin typeface="Times New Roman"/>
                <a:cs typeface="Times New Roman"/>
              </a:rPr>
              <a:t>NaHCO</a:t>
            </a:r>
            <a:r>
              <a:rPr lang="en-US" sz="2600" baseline="-25000" dirty="0">
                <a:latin typeface="Times New Roman"/>
                <a:cs typeface="Times New Roman"/>
              </a:rPr>
              <a:t>3</a:t>
            </a:r>
            <a:endParaRPr lang="en-US" sz="2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846478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5" y="-1"/>
            <a:ext cx="6890813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-1"/>
            <a:ext cx="6890818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3">
            <a:extLst>
              <a:ext uri="{FF2B5EF4-FFF2-40B4-BE49-F238E27FC236}">
                <a16:creationId xmlns="" xmlns:a16="http://schemas.microsoft.com/office/drawing/2014/main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602942"/>
            <a:ext cx="8763000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2:</a:t>
            </a:r>
          </a:p>
          <a:p>
            <a:pPr lvl="0"/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Cho các chất sau đây: NaCl, H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HCl, Na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pt-BR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Chất nào làm mềm nước cứng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vĩnh cửu và nước cứng tạm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Viết phương trình hóa học.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Giải: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5171" y="2981121"/>
            <a:ext cx="85439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800" b="1" dirty="0">
                <a:latin typeface="+mj-lt"/>
              </a:rPr>
              <a:t>Đối với </a:t>
            </a:r>
            <a:r>
              <a:rPr lang="vi-VN" sz="2800" b="1" dirty="0" smtClean="0">
                <a:latin typeface="+mj-lt"/>
              </a:rPr>
              <a:t>nước cứng vĩnh cửu</a:t>
            </a:r>
            <a:r>
              <a:rPr lang="vi-VN" sz="2800" dirty="0" smtClean="0">
                <a:latin typeface="+mj-lt"/>
              </a:rPr>
              <a:t> </a:t>
            </a:r>
            <a:r>
              <a:rPr lang="vi-VN" sz="2800" b="1" dirty="0" smtClean="0">
                <a:latin typeface="+mj-lt"/>
              </a:rPr>
              <a:t>và nước </a:t>
            </a:r>
            <a:r>
              <a:rPr lang="vi-VN" sz="2800" b="1" dirty="0">
                <a:latin typeface="+mj-lt"/>
              </a:rPr>
              <a:t>cứng tạm thời</a:t>
            </a:r>
            <a:r>
              <a:rPr lang="vi-VN" sz="2800" dirty="0">
                <a:latin typeface="+mj-lt"/>
              </a:rPr>
              <a:t>, có thể dùng </a:t>
            </a:r>
            <a:r>
              <a:rPr lang="vi-VN" sz="2800" b="1" dirty="0">
                <a:latin typeface="+mj-lt"/>
              </a:rPr>
              <a:t>dung dịch Na</a:t>
            </a:r>
            <a:r>
              <a:rPr lang="vi-VN" sz="2800" b="1" baseline="-25000" dirty="0">
                <a:latin typeface="+mj-lt"/>
              </a:rPr>
              <a:t>2</a:t>
            </a:r>
            <a:r>
              <a:rPr lang="vi-VN" sz="2800" b="1" dirty="0">
                <a:latin typeface="+mj-lt"/>
              </a:rPr>
              <a:t>CO</a:t>
            </a:r>
            <a:r>
              <a:rPr lang="vi-VN" sz="2800" b="1" baseline="-25000" dirty="0">
                <a:latin typeface="+mj-lt"/>
              </a:rPr>
              <a:t>3</a:t>
            </a:r>
            <a:r>
              <a:rPr lang="vi-VN" sz="2800" dirty="0">
                <a:latin typeface="+mj-lt"/>
              </a:rPr>
              <a:t>.</a:t>
            </a:r>
            <a:endParaRPr lang="en-US" sz="2800" dirty="0">
              <a:latin typeface="+mj-lt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0" y="4343400"/>
            <a:ext cx="7924800" cy="16292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457200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</a:pPr>
            <a:r>
              <a:rPr lang="pt-BR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CaSO</a:t>
            </a:r>
            <a:r>
              <a:rPr lang="pt-BR" sz="2800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pt-BR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+ Na</a:t>
            </a:r>
            <a:r>
              <a:rPr lang="pt-BR" sz="2800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</a:t>
            </a:r>
            <a:r>
              <a:rPr lang="pt-BR" sz="2800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t-BR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→ CaCO</a:t>
            </a:r>
            <a:r>
              <a:rPr lang="pt-BR" sz="2800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t-BR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+ Na</a:t>
            </a:r>
            <a:r>
              <a:rPr lang="pt-BR" sz="2800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pt-BR" sz="2800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28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457200">
              <a:lnSpc>
                <a:spcPct val="107000"/>
              </a:lnSpc>
              <a:spcBef>
                <a:spcPts val="600"/>
              </a:spcBef>
            </a:pPr>
            <a:r>
              <a:rPr lang="pt-BR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CaCl</a:t>
            </a:r>
            <a:r>
              <a:rPr lang="pt-BR" sz="2800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+ Na</a:t>
            </a:r>
            <a:r>
              <a:rPr lang="pt-BR" sz="2800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</a:t>
            </a:r>
            <a:r>
              <a:rPr lang="pt-BR" sz="2800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t-BR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→ CaCO</a:t>
            </a:r>
            <a:r>
              <a:rPr lang="pt-BR" sz="2800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t-BR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pt-BR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2NaCl</a:t>
            </a:r>
            <a:endParaRPr lang="en-US" sz="28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457200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</a:pPr>
            <a:r>
              <a:rPr lang="pt-BR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Ca(HCO</a:t>
            </a:r>
            <a:r>
              <a:rPr lang="pt-BR" sz="2800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t-BR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pt-BR" sz="2800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+ Na</a:t>
            </a:r>
            <a:r>
              <a:rPr lang="pt-BR" sz="2800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</a:t>
            </a:r>
            <a:r>
              <a:rPr lang="pt-BR" sz="2800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t-BR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→ CaCO</a:t>
            </a:r>
            <a:r>
              <a:rPr lang="pt-BR" sz="2800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t-BR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+ 2NaHCO</a:t>
            </a:r>
            <a:r>
              <a:rPr lang="pt-BR" sz="2800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9573360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3">
            <a:extLst>
              <a:ext uri="{FF2B5EF4-FFF2-40B4-BE49-F238E27FC236}">
                <a16:creationId xmlns="" xmlns:a16="http://schemas.microsoft.com/office/drawing/2014/main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27339"/>
            <a:ext cx="8763000" cy="2092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/>
            <a:r>
              <a:rPr lang="en-US" sz="2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3: </a:t>
            </a:r>
            <a:r>
              <a:rPr lang="pt-BR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Nung </a:t>
            </a:r>
            <a:r>
              <a:rPr lang="pt-BR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hỗn hợp muối cacbonat của hai kim loại kế tiếp nhau trong nhóm IIA đến khối lượng không đổi thu được 2,24 lít khí CO</a:t>
            </a:r>
            <a:r>
              <a:rPr lang="pt-BR" sz="26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(điều kiện tiêu chuẩn) và 4,64 gam hỗn hợp hai oxit. Xác định tên của hai kim loại.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pt-BR" sz="2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Giải:</a:t>
            </a:r>
            <a:endParaRPr lang="en-US" sz="26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266700" y="2120220"/>
                <a:ext cx="7543800" cy="48926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Gọi </a:t>
                </a:r>
                <a:r>
                  <a:rPr lang="en-US" sz="26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thức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chung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2 </a:t>
                </a:r>
                <a:r>
                  <a:rPr lang="en-US" sz="26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muối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sz="2600" i="1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 sz="26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M</m:t>
                        </m:r>
                      </m:e>
                    </m:acc>
                    <m:r>
                      <m:rPr>
                        <m:sty m:val="p"/>
                      </m:rPr>
                      <a:rPr lang="en-US" sz="2600" b="0" i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CO</m:t>
                    </m:r>
                    <m:r>
                      <a:rPr lang="en-US" sz="2600" b="0" i="0" baseline="-2500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3</m:t>
                    </m:r>
                  </m:oMath>
                </a14:m>
                <a:endParaRPr lang="en-US" sz="2600" b="0" i="0" baseline="-25000" dirty="0" smtClean="0">
                  <a:latin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sz="2600" i="1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 sz="26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M</m:t>
                        </m:r>
                      </m:e>
                    </m:acc>
                    <m:r>
                      <m:rPr>
                        <m:sty m:val="p"/>
                      </m:rPr>
                      <a:rPr lang="en-US" sz="26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CO</m:t>
                    </m:r>
                    <m:r>
                      <a:rPr lang="en-US" sz="2600" baseline="-250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3</m:t>
                    </m:r>
                  </m:oMath>
                </a14:m>
                <a:r>
                  <a:rPr lang="en-US" sz="26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groupChr>
                      <m:groupChrPr>
                        <m:chr m:val="→"/>
                        <m:vertJc m:val="bot"/>
                        <m:ctrlPr>
                          <a:rPr lang="en-US" sz="2600" i="1" dirty="0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en-US" sz="26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a:rPr lang="en-US" sz="26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        </m:t>
                        </m:r>
                        <m:r>
                          <a:rPr lang="en-US" sz="26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𝑡𝑜</m:t>
                        </m:r>
                        <m:r>
                          <a:rPr lang="en-US" sz="2600" b="0" i="1" baseline="30000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           </m:t>
                        </m:r>
                      </m:e>
                    </m:groupChr>
                  </m:oMath>
                </a14:m>
                <a:r>
                  <a:rPr lang="en-US" sz="26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sz="2600" i="1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 sz="26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M</m:t>
                        </m:r>
                      </m:e>
                    </m:acc>
                    <m:r>
                      <m:rPr>
                        <m:sty m:val="p"/>
                      </m:rPr>
                      <a:rPr lang="en-US" sz="2600" b="0" i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O</m:t>
                    </m:r>
                  </m:oMath>
                </a14:m>
                <a:r>
                  <a:rPr lang="en-US" sz="26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+   CO</a:t>
                </a:r>
                <a:r>
                  <a:rPr lang="en-US" sz="26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</a:p>
              <a:p>
                <a:r>
                  <a:rPr lang="en-US" sz="2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0,1         0,1</a:t>
                </a:r>
              </a:p>
              <a:p>
                <a:r>
                  <a:rPr lang="en-US" sz="2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n CO</a:t>
                </a:r>
                <a:r>
                  <a:rPr lang="en-US" sz="26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V/22,4 = 2,24/22,4 = 0,1 </a:t>
                </a:r>
                <a:r>
                  <a:rPr lang="en-US" sz="26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mol</a:t>
                </a:r>
                <a:endParaRPr lang="en-US" sz="26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600" i="1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6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M</m:t>
                        </m:r>
                      </m:e>
                      <m:sub>
                        <m:acc>
                          <m:accPr>
                            <m:chr m:val="̅"/>
                            <m:ctrlPr>
                              <a:rPr lang="en-US" sz="2600" i="1" smtClean="0">
                                <a:latin typeface="Cambria Math"/>
                                <a:cs typeface="Times New Roman" panose="020206030504050203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n-US" sz="2600" b="0" i="0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M</m:t>
                            </m:r>
                          </m:e>
                        </m:acc>
                        <m:r>
                          <m:rPr>
                            <m:sty m:val="p"/>
                          </m:rPr>
                          <a:rPr lang="en-US" sz="26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O</m:t>
                        </m:r>
                      </m:sub>
                    </m:sSub>
                  </m:oMath>
                </a14:m>
                <a:r>
                  <a:rPr lang="en-US" sz="26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m/n = 4,64/0,1 =46,4 g/</a:t>
                </a:r>
                <a:r>
                  <a:rPr lang="en-US" sz="26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mol</a:t>
                </a:r>
                <a:endParaRPr lang="en-US" sz="26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600" i="1" dirty="0" smtClean="0">
                  <a:latin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600" i="1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6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M</m:t>
                        </m:r>
                      </m:e>
                      <m:sub>
                        <m:acc>
                          <m:accPr>
                            <m:chr m:val="̅"/>
                            <m:ctrlPr>
                              <a:rPr lang="en-US" sz="2600" i="1">
                                <a:latin typeface="Cambria Math"/>
                                <a:cs typeface="Times New Roman" panose="020206030504050203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n-US" sz="260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M</m:t>
                            </m:r>
                          </m:e>
                        </m:acc>
                        <m:r>
                          <a:rPr lang="en-US" sz="26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</m:sub>
                    </m:sSub>
                  </m:oMath>
                </a14:m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+  16  = 46,4 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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600" i="1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6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M</m:t>
                        </m:r>
                      </m:e>
                      <m:sub>
                        <m:acc>
                          <m:accPr>
                            <m:chr m:val="̅"/>
                            <m:ctrlPr>
                              <a:rPr lang="en-US" sz="2600" i="1">
                                <a:latin typeface="Cambria Math"/>
                                <a:cs typeface="Times New Roman" panose="020206030504050203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n-US" sz="260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M</m:t>
                            </m:r>
                          </m:e>
                        </m:acc>
                        <m:r>
                          <a:rPr lang="en-US" sz="26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</m:sub>
                    </m:sSub>
                  </m:oMath>
                </a14:m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46,4 -16 = 30,4</a:t>
                </a:r>
              </a:p>
              <a:p>
                <a:r>
                  <a:rPr lang="en-US" sz="26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Vậy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M</a:t>
                </a:r>
                <a:r>
                  <a:rPr lang="en-US" sz="26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&lt;  30,4  &lt;  M</a:t>
                </a:r>
                <a:r>
                  <a:rPr lang="en-US" sz="26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</a:p>
              <a:p>
                <a:r>
                  <a:rPr lang="en-US" sz="26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Do 2 </a:t>
                </a:r>
                <a:r>
                  <a:rPr lang="en-US" sz="26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kim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loại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kế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tiếp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nhau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trong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nhóm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IIA </a:t>
                </a:r>
                <a:r>
                  <a:rPr lang="en-US" sz="26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nên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kết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quả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sẽ </a:t>
                </a:r>
                <a:r>
                  <a:rPr lang="en-US" sz="26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Mg (M = 24) </a:t>
                </a:r>
                <a:r>
                  <a:rPr lang="en-US" sz="26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Ca (M = 40)</a:t>
                </a:r>
                <a:endParaRPr lang="en-US" sz="2600" baseline="30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600" baseline="-25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6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6700" y="2120220"/>
                <a:ext cx="7543800" cy="4892621"/>
              </a:xfrm>
              <a:prstGeom prst="rect">
                <a:avLst/>
              </a:prstGeom>
              <a:blipFill rotWithShape="1">
                <a:blip r:embed="rId4"/>
                <a:stretch>
                  <a:fillRect l="-1455" t="-1122" r="-88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Straight Arrow Connector 4"/>
          <p:cNvCxnSpPr/>
          <p:nvPr/>
        </p:nvCxnSpPr>
        <p:spPr>
          <a:xfrm flipH="1">
            <a:off x="3352800" y="3276600"/>
            <a:ext cx="6858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Rectangle 2"/>
          <p:cNvSpPr/>
          <p:nvPr/>
        </p:nvSpPr>
        <p:spPr>
          <a:xfrm>
            <a:off x="5183174" y="4171674"/>
            <a:ext cx="357982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</a:rPr>
              <a:t>Mg = 24; </a:t>
            </a:r>
            <a:r>
              <a:rPr lang="en-US" sz="2400" b="1" dirty="0" err="1" smtClean="0">
                <a:solidFill>
                  <a:srgbClr val="FF0000"/>
                </a:solidFill>
              </a:rPr>
              <a:t>Ca</a:t>
            </a:r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r>
              <a:rPr lang="en-US" sz="2400" b="1" dirty="0">
                <a:solidFill>
                  <a:srgbClr val="FF0000"/>
                </a:solidFill>
              </a:rPr>
              <a:t>= 137 </a:t>
            </a:r>
            <a:r>
              <a:rPr lang="en-US" sz="2400" b="1" dirty="0" smtClean="0">
                <a:solidFill>
                  <a:srgbClr val="FF0000"/>
                </a:solidFill>
              </a:rPr>
              <a:t>; </a:t>
            </a:r>
            <a:r>
              <a:rPr lang="en-US" sz="2400" b="1" dirty="0" err="1" smtClean="0">
                <a:solidFill>
                  <a:srgbClr val="FF0000"/>
                </a:solidFill>
              </a:rPr>
              <a:t>Sr</a:t>
            </a:r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r>
              <a:rPr lang="en-US" sz="2400" b="1" dirty="0">
                <a:solidFill>
                  <a:srgbClr val="FF0000"/>
                </a:solidFill>
              </a:rPr>
              <a:t>= </a:t>
            </a:r>
            <a:r>
              <a:rPr lang="en-US" sz="2400" b="1" dirty="0" smtClean="0">
                <a:solidFill>
                  <a:srgbClr val="FF0000"/>
                </a:solidFill>
              </a:rPr>
              <a:t>88 </a:t>
            </a:r>
            <a:endParaRPr 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512699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3">
            <a:extLst>
              <a:ext uri="{FF2B5EF4-FFF2-40B4-BE49-F238E27FC236}">
                <a16:creationId xmlns="" xmlns:a16="http://schemas.microsoft.com/office/drawing/2014/main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0886" y="782375"/>
            <a:ext cx="9165772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/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4:</a:t>
            </a:r>
          </a:p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Viết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học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thích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các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xảy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a)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NaOH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AlCl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b)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NH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dư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AlCl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c)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sục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NaAlO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HCl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NaAlO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/>
            <a:r>
              <a:rPr lang="pt-BR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Giải:</a:t>
            </a:r>
            <a:endParaRPr lang="en-US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12" descr="top bar swoosh revised"/>
          <p:cNvPicPr>
            <a:picLocks noChangeAspect="1" noChangeArrowheads="1"/>
          </p:cNvPicPr>
          <p:nvPr/>
        </p:nvPicPr>
        <p:blipFill>
          <a:blip r:embed="rId4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2" descr="top bar swoosh revised"/>
          <p:cNvPicPr>
            <a:picLocks noChangeAspect="1" noChangeArrowheads="1"/>
          </p:cNvPicPr>
          <p:nvPr/>
        </p:nvPicPr>
        <p:blipFill>
          <a:blip r:embed="rId4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ounded Rectangle 6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8" name="Rounded Rectangle 7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283316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3">
            <a:extLst>
              <a:ext uri="{FF2B5EF4-FFF2-40B4-BE49-F238E27FC236}">
                <a16:creationId xmlns="" xmlns:a16="http://schemas.microsoft.com/office/drawing/2014/main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21772" y="144482"/>
            <a:ext cx="9165772" cy="61247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/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4:</a:t>
            </a:r>
          </a:p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Viết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học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thích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các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xảy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a)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NH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AlCl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tủa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Al(OH)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bền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vì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NH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bazơ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yếu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tan được Al(OH)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AlCl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+ NH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+ H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→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Al(OH)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↓ + 3NH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Cl</a:t>
            </a:r>
          </a:p>
          <a:p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b)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NaOH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AlCl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Al(OH)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bền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vì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NaOH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hòa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tan được Al(OH)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AlCl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NH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H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→ Al(OH)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↓ + 3NH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Al(OH)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+ 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NaOH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→ NaAlO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+  2H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9548573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3">
            <a:extLst>
              <a:ext uri="{FF2B5EF4-FFF2-40B4-BE49-F238E27FC236}">
                <a16:creationId xmlns="" xmlns:a16="http://schemas.microsoft.com/office/drawing/2014/main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855" y="685800"/>
            <a:ext cx="9165772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/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4:</a:t>
            </a:r>
          </a:p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Viết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học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thích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các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xảy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sục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NaAlO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Al(OH)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bền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latin typeface="Times New Roman"/>
                <a:cs typeface="Times New Roman"/>
              </a:rPr>
              <a:t>	NaAlO</a:t>
            </a:r>
            <a:r>
              <a:rPr lang="en-US" sz="2800" baseline="-25000" dirty="0" smtClean="0">
                <a:latin typeface="Times New Roman"/>
                <a:cs typeface="Times New Roman"/>
              </a:rPr>
              <a:t>2</a:t>
            </a:r>
            <a:r>
              <a:rPr lang="en-US" sz="2800" dirty="0">
                <a:latin typeface="Times New Roman"/>
                <a:cs typeface="Times New Roman"/>
              </a:rPr>
              <a:t>+ CO</a:t>
            </a:r>
            <a:r>
              <a:rPr lang="en-US" sz="2800" baseline="-25000" dirty="0">
                <a:latin typeface="Times New Roman"/>
                <a:cs typeface="Times New Roman"/>
              </a:rPr>
              <a:t>2</a:t>
            </a:r>
            <a:r>
              <a:rPr lang="en-US" sz="2800" dirty="0">
                <a:latin typeface="Times New Roman"/>
                <a:cs typeface="Times New Roman"/>
              </a:rPr>
              <a:t> + 2H</a:t>
            </a:r>
            <a:r>
              <a:rPr lang="en-US" sz="2800" baseline="-25000" dirty="0">
                <a:latin typeface="Times New Roman"/>
                <a:cs typeface="Times New Roman"/>
              </a:rPr>
              <a:t>2</a:t>
            </a:r>
            <a:r>
              <a:rPr lang="en-US" sz="2800" dirty="0">
                <a:latin typeface="Times New Roman"/>
                <a:cs typeface="Times New Roman"/>
              </a:rPr>
              <a:t>O →  Al(OH)</a:t>
            </a:r>
            <a:r>
              <a:rPr lang="en-US" sz="2800" baseline="-25000" dirty="0">
                <a:latin typeface="Times New Roman"/>
                <a:cs typeface="Times New Roman"/>
              </a:rPr>
              <a:t>3 ↓</a:t>
            </a:r>
            <a:r>
              <a:rPr lang="en-US" sz="2800" dirty="0">
                <a:latin typeface="Times New Roman"/>
                <a:cs typeface="Times New Roman"/>
              </a:rPr>
              <a:t>  + </a:t>
            </a:r>
            <a:r>
              <a:rPr lang="en-US" sz="2800" dirty="0" smtClean="0">
                <a:latin typeface="Times New Roman"/>
                <a:cs typeface="Times New Roman"/>
              </a:rPr>
              <a:t>NaHCO</a:t>
            </a:r>
            <a:r>
              <a:rPr lang="en-US" sz="2800" baseline="-25000" dirty="0" smtClean="0">
                <a:latin typeface="Times New Roman"/>
                <a:cs typeface="Times New Roman"/>
              </a:rPr>
              <a:t>3</a:t>
            </a:r>
          </a:p>
          <a:p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HCl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NaAlO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Al(OH)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HCl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dư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Al(OH)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tan.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latin typeface="Times New Roman"/>
                <a:cs typeface="Times New Roman"/>
              </a:rPr>
              <a:t>	NaAlO</a:t>
            </a:r>
            <a:r>
              <a:rPr lang="en-US" sz="2800" baseline="-25000" dirty="0" smtClean="0">
                <a:latin typeface="Times New Roman"/>
                <a:cs typeface="Times New Roman"/>
              </a:rPr>
              <a:t>2</a:t>
            </a:r>
            <a:r>
              <a:rPr lang="en-US" sz="2800" dirty="0">
                <a:latin typeface="Times New Roman"/>
                <a:cs typeface="Times New Roman"/>
              </a:rPr>
              <a:t>+ </a:t>
            </a:r>
            <a:r>
              <a:rPr lang="en-US" sz="2800" dirty="0" err="1" smtClean="0">
                <a:latin typeface="Times New Roman"/>
                <a:cs typeface="Times New Roman"/>
              </a:rPr>
              <a:t>HCl</a:t>
            </a:r>
            <a:r>
              <a:rPr lang="en-US" sz="2800" dirty="0" smtClean="0">
                <a:latin typeface="Times New Roman"/>
                <a:cs typeface="Times New Roman"/>
              </a:rPr>
              <a:t> </a:t>
            </a:r>
            <a:r>
              <a:rPr lang="en-US" sz="2800" dirty="0">
                <a:latin typeface="Times New Roman"/>
                <a:cs typeface="Times New Roman"/>
              </a:rPr>
              <a:t>+ </a:t>
            </a:r>
            <a:r>
              <a:rPr lang="en-US" sz="2800" dirty="0" smtClean="0">
                <a:latin typeface="Times New Roman"/>
                <a:cs typeface="Times New Roman"/>
              </a:rPr>
              <a:t>H</a:t>
            </a:r>
            <a:r>
              <a:rPr lang="en-US" sz="2800" baseline="-25000" dirty="0" smtClean="0">
                <a:latin typeface="Times New Roman"/>
                <a:cs typeface="Times New Roman"/>
              </a:rPr>
              <a:t>2</a:t>
            </a:r>
            <a:r>
              <a:rPr lang="en-US" sz="2800" dirty="0" smtClean="0">
                <a:latin typeface="Times New Roman"/>
                <a:cs typeface="Times New Roman"/>
              </a:rPr>
              <a:t>O </a:t>
            </a:r>
            <a:r>
              <a:rPr lang="en-US" sz="2800" dirty="0">
                <a:latin typeface="Times New Roman"/>
                <a:cs typeface="Times New Roman"/>
              </a:rPr>
              <a:t>→  Al(OH)</a:t>
            </a:r>
            <a:r>
              <a:rPr lang="en-US" sz="2800" baseline="-25000" dirty="0">
                <a:latin typeface="Times New Roman"/>
                <a:cs typeface="Times New Roman"/>
              </a:rPr>
              <a:t>3 ↓</a:t>
            </a:r>
            <a:r>
              <a:rPr lang="en-US" sz="2800" dirty="0">
                <a:latin typeface="Times New Roman"/>
                <a:cs typeface="Times New Roman"/>
              </a:rPr>
              <a:t>  + </a:t>
            </a:r>
            <a:r>
              <a:rPr lang="en-US" sz="2800" dirty="0" smtClean="0">
                <a:latin typeface="Times New Roman"/>
                <a:cs typeface="Times New Roman"/>
              </a:rPr>
              <a:t> </a:t>
            </a:r>
            <a:r>
              <a:rPr lang="en-US" sz="2800" dirty="0" err="1" smtClean="0">
                <a:latin typeface="Times New Roman"/>
                <a:cs typeface="Times New Roman"/>
              </a:rPr>
              <a:t>NaCl</a:t>
            </a:r>
            <a:endParaRPr lang="en-US" sz="2800" dirty="0" smtClean="0">
              <a:latin typeface="Times New Roman"/>
              <a:cs typeface="Times New Roman"/>
            </a:endParaRPr>
          </a:p>
          <a:p>
            <a:r>
              <a:rPr lang="en-US" sz="2800" dirty="0" smtClean="0">
                <a:latin typeface="Times New Roman"/>
                <a:cs typeface="Times New Roman"/>
              </a:rPr>
              <a:t>	Al(OH)</a:t>
            </a:r>
            <a:r>
              <a:rPr lang="en-US" sz="2800" baseline="-25000" dirty="0" smtClean="0">
                <a:latin typeface="Times New Roman"/>
                <a:cs typeface="Times New Roman"/>
              </a:rPr>
              <a:t>3</a:t>
            </a:r>
            <a:r>
              <a:rPr lang="en-US" sz="2800" dirty="0" smtClean="0">
                <a:latin typeface="Times New Roman"/>
                <a:cs typeface="Times New Roman"/>
              </a:rPr>
              <a:t> +  3HCl → AlCl</a:t>
            </a:r>
            <a:r>
              <a:rPr lang="en-US" sz="2800" baseline="-25000" dirty="0" smtClean="0">
                <a:latin typeface="Times New Roman"/>
                <a:cs typeface="Times New Roman"/>
              </a:rPr>
              <a:t>3 </a:t>
            </a:r>
            <a:r>
              <a:rPr lang="en-US" sz="2800" dirty="0" smtClean="0">
                <a:latin typeface="Times New Roman"/>
                <a:cs typeface="Times New Roman"/>
              </a:rPr>
              <a:t> +  3H</a:t>
            </a:r>
            <a:r>
              <a:rPr lang="en-US" sz="2800" baseline="-25000" dirty="0" smtClean="0">
                <a:latin typeface="Times New Roman"/>
                <a:cs typeface="Times New Roman"/>
              </a:rPr>
              <a:t>2</a:t>
            </a:r>
            <a:r>
              <a:rPr lang="en-US" sz="2800" dirty="0" smtClean="0">
                <a:latin typeface="Times New Roman"/>
                <a:cs typeface="Times New Roman"/>
              </a:rPr>
              <a:t>O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12" descr="top bar swoosh revised"/>
          <p:cNvPicPr>
            <a:picLocks noChangeAspect="1" noChangeArrowheads="1"/>
          </p:cNvPicPr>
          <p:nvPr/>
        </p:nvPicPr>
        <p:blipFill>
          <a:blip r:embed="rId4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2" descr="top bar swoosh revised"/>
          <p:cNvPicPr>
            <a:picLocks noChangeAspect="1" noChangeArrowheads="1"/>
          </p:cNvPicPr>
          <p:nvPr/>
        </p:nvPicPr>
        <p:blipFill>
          <a:blip r:embed="rId4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ounded Rectangle 6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8" name="Rounded Rectangle 7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35270912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 Box 33"/>
          <p:cNvSpPr txBox="1">
            <a:spLocks noChangeArrowheads="1"/>
          </p:cNvSpPr>
          <p:nvPr/>
        </p:nvSpPr>
        <p:spPr bwMode="auto">
          <a:xfrm>
            <a:off x="61686" y="1981200"/>
            <a:ext cx="89154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200" i="0" dirty="0"/>
              <a:t>  </a:t>
            </a:r>
            <a:r>
              <a:rPr lang="en-US" sz="3200" i="0" dirty="0" smtClean="0"/>
              <a:t> Mg </a:t>
            </a:r>
            <a:r>
              <a:rPr lang="en-US" sz="3200" i="0" dirty="0"/>
              <a:t>+ </a:t>
            </a:r>
            <a:r>
              <a:rPr lang="en-US" sz="3200" i="0" dirty="0" smtClean="0"/>
              <a:t> 4HNO</a:t>
            </a:r>
            <a:r>
              <a:rPr lang="en-US" sz="3200" i="0" baseline="-25000" dirty="0" smtClean="0"/>
              <a:t>3   </a:t>
            </a:r>
            <a:r>
              <a:rPr lang="en-US" sz="3200" i="0" dirty="0" smtClean="0"/>
              <a:t>   </a:t>
            </a:r>
            <a:r>
              <a:rPr lang="en-US" sz="3200" i="0" dirty="0" smtClean="0"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</a:t>
            </a:r>
            <a:r>
              <a:rPr lang="en-US" sz="3200" i="0" dirty="0" smtClean="0"/>
              <a:t>     Mg(NO</a:t>
            </a:r>
            <a:r>
              <a:rPr lang="en-US" sz="3200" i="0" baseline="-25000" dirty="0" smtClean="0"/>
              <a:t>3</a:t>
            </a:r>
            <a:r>
              <a:rPr lang="en-US" sz="3200" i="0" dirty="0" smtClean="0"/>
              <a:t>)</a:t>
            </a:r>
            <a:r>
              <a:rPr lang="en-US" sz="3200" i="0" baseline="-25000" dirty="0" smtClean="0"/>
              <a:t>2</a:t>
            </a:r>
            <a:r>
              <a:rPr lang="en-US" sz="3200" i="0" dirty="0" smtClean="0"/>
              <a:t> + 2NO</a:t>
            </a:r>
            <a:r>
              <a:rPr lang="en-US" sz="3200" i="0" baseline="-25000" dirty="0" smtClean="0"/>
              <a:t>2 </a:t>
            </a:r>
            <a:r>
              <a:rPr lang="en-US" sz="3200" i="0" dirty="0" smtClean="0"/>
              <a:t>+ 2H</a:t>
            </a:r>
            <a:r>
              <a:rPr lang="en-US" sz="3200" i="0" baseline="-25000" dirty="0" smtClean="0"/>
              <a:t>2</a:t>
            </a:r>
            <a:r>
              <a:rPr lang="en-US" sz="3200" i="0" dirty="0" smtClean="0"/>
              <a:t>O </a:t>
            </a:r>
            <a:endParaRPr lang="en-US" sz="3200" i="0" dirty="0"/>
          </a:p>
        </p:txBody>
      </p:sp>
      <p:sp>
        <p:nvSpPr>
          <p:cNvPr id="7" name="Text Box 34"/>
          <p:cNvSpPr txBox="1">
            <a:spLocks noChangeArrowheads="1"/>
          </p:cNvSpPr>
          <p:nvPr/>
        </p:nvSpPr>
        <p:spPr bwMode="auto">
          <a:xfrm>
            <a:off x="2689678" y="2337375"/>
            <a:ext cx="89172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dirty="0" err="1" smtClean="0"/>
              <a:t>đặc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096771" y="3538210"/>
            <a:ext cx="49329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Arial" pitchFamily="34" charset="0"/>
                <a:cs typeface="Arial" pitchFamily="34" charset="0"/>
              </a:rPr>
              <a:t>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Mg = 3,6 / 24 = 0,15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mol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061211" y="4876800"/>
            <a:ext cx="49329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V </a:t>
            </a:r>
            <a:r>
              <a:rPr lang="en-US" sz="2800" dirty="0"/>
              <a:t>NO</a:t>
            </a:r>
            <a:r>
              <a:rPr lang="en-US" sz="2800" baseline="-25000" dirty="0"/>
              <a:t>2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= 0,3 . 22,4 = 6,72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lít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457200" y="2838824"/>
            <a:ext cx="7315200" cy="523220"/>
            <a:chOff x="457200" y="4134224"/>
            <a:chExt cx="7315200" cy="523220"/>
          </a:xfrm>
        </p:grpSpPr>
        <p:sp>
          <p:nvSpPr>
            <p:cNvPr id="11" name="Rectangle 10"/>
            <p:cNvSpPr/>
            <p:nvPr/>
          </p:nvSpPr>
          <p:spPr>
            <a:xfrm>
              <a:off x="457200" y="4134224"/>
              <a:ext cx="731520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800" dirty="0" smtClean="0">
                  <a:latin typeface="Arial" pitchFamily="34" charset="0"/>
                  <a:cs typeface="Arial" pitchFamily="34" charset="0"/>
                </a:rPr>
                <a:t>0,15                                 0,15               0,3</a:t>
              </a:r>
              <a:endParaRPr lang="en-US" sz="2800" dirty="0"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12" name="Straight Arrow Connector 11"/>
            <p:cNvCxnSpPr/>
            <p:nvPr/>
          </p:nvCxnSpPr>
          <p:spPr>
            <a:xfrm>
              <a:off x="1371600" y="4419600"/>
              <a:ext cx="2743200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4" name="Straight Arrow Connector 13"/>
            <p:cNvCxnSpPr/>
            <p:nvPr/>
          </p:nvCxnSpPr>
          <p:spPr>
            <a:xfrm>
              <a:off x="5410200" y="4419600"/>
              <a:ext cx="1143000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5" name="Rectangle 14"/>
          <p:cNvSpPr/>
          <p:nvPr/>
        </p:nvSpPr>
        <p:spPr>
          <a:xfrm>
            <a:off x="1063388" y="4131305"/>
            <a:ext cx="763175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m </a:t>
            </a:r>
            <a:r>
              <a:rPr lang="en-US" sz="2800" dirty="0" smtClean="0"/>
              <a:t>Mg(NO</a:t>
            </a:r>
            <a:r>
              <a:rPr lang="en-US" sz="2800" baseline="-25000" dirty="0" smtClean="0"/>
              <a:t>3</a:t>
            </a:r>
            <a:r>
              <a:rPr lang="en-US" sz="2800" dirty="0" smtClean="0"/>
              <a:t>)</a:t>
            </a:r>
            <a:r>
              <a:rPr lang="en-US" sz="2800" baseline="-25000" dirty="0" smtClean="0"/>
              <a:t>2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= 0,15 . 148 = 22,2 g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8600" y="143030"/>
            <a:ext cx="85344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Wingdings" pitchFamily="2" charset="2"/>
              <a:buNone/>
            </a:pPr>
            <a:r>
              <a:rPr lang="en-US" sz="2800" b="1" dirty="0" err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Bài</a:t>
            </a:r>
            <a:r>
              <a:rPr lang="en-US" sz="2800" b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tập</a:t>
            </a:r>
            <a:r>
              <a:rPr lang="en-US" sz="2800" b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5:</a:t>
            </a:r>
            <a:r>
              <a:rPr lang="nl-NL" sz="2800" b="1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pt-BR" sz="28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Cho 3,6 gam magie tác dụng với dung dịc HNO</a:t>
            </a:r>
            <a:r>
              <a:rPr lang="pt-BR" sz="2800" baseline="-250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3</a:t>
            </a:r>
            <a:r>
              <a:rPr lang="pt-BR" sz="28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đặc, dư, tính khối lượng muối và thể tích khí NO</a:t>
            </a:r>
            <a:r>
              <a:rPr lang="pt-BR" sz="2800" baseline="-250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2</a:t>
            </a:r>
            <a:r>
              <a:rPr lang="pt-BR" sz="28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(điều kiện tiêu chuẩn) thu được. </a:t>
            </a:r>
            <a:endParaRPr lang="en-US" sz="280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3420181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5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04800" y="0"/>
            <a:ext cx="86868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6.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 3,36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gam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 tan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hoàn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toàn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HNO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loãng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được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1,344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lít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NO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duy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chuẩn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R?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khối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muối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được?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 = 56; Cu = 64; Al = 27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 = 1; N = 14; O = 16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Box 33"/>
          <p:cNvSpPr txBox="1">
            <a:spLocks noChangeArrowheads="1"/>
          </p:cNvSpPr>
          <p:nvPr/>
        </p:nvSpPr>
        <p:spPr bwMode="auto">
          <a:xfrm>
            <a:off x="152400" y="2667000"/>
            <a:ext cx="89154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200" i="0" dirty="0"/>
              <a:t>  </a:t>
            </a:r>
            <a:r>
              <a:rPr lang="en-US" sz="3200" i="0" dirty="0" smtClean="0"/>
              <a:t> </a:t>
            </a:r>
            <a:r>
              <a:rPr lang="en-US" sz="3200" i="0" dirty="0"/>
              <a:t>R</a:t>
            </a:r>
            <a:r>
              <a:rPr lang="en-US" sz="3200" i="0" dirty="0" smtClean="0"/>
              <a:t> </a:t>
            </a:r>
            <a:r>
              <a:rPr lang="en-US" sz="3200" i="0" dirty="0"/>
              <a:t>+ </a:t>
            </a:r>
            <a:r>
              <a:rPr lang="en-US" sz="3200" i="0" dirty="0" smtClean="0"/>
              <a:t> </a:t>
            </a:r>
            <a:r>
              <a:rPr lang="en-US" sz="3200" i="0" dirty="0"/>
              <a:t>4</a:t>
            </a:r>
            <a:r>
              <a:rPr lang="en-US" sz="3200" i="0" dirty="0" smtClean="0"/>
              <a:t>HNO</a:t>
            </a:r>
            <a:r>
              <a:rPr lang="en-US" sz="3200" i="0" baseline="-25000" dirty="0" smtClean="0"/>
              <a:t>3 </a:t>
            </a:r>
            <a:r>
              <a:rPr lang="en-US" sz="3200" i="0" baseline="-25000" dirty="0" err="1" smtClean="0"/>
              <a:t>loãng</a:t>
            </a:r>
            <a:r>
              <a:rPr lang="en-US" sz="3200" i="0" dirty="0" smtClean="0"/>
              <a:t>   </a:t>
            </a:r>
            <a:r>
              <a:rPr lang="en-US" sz="3200" i="0" dirty="0" smtClean="0">
                <a:sym typeface="Wingdings" panose="05000000000000000000" pitchFamily="2" charset="2"/>
              </a:rPr>
              <a:t></a:t>
            </a:r>
            <a:r>
              <a:rPr lang="en-US" sz="3200" i="0" dirty="0" smtClean="0"/>
              <a:t>   R(NO</a:t>
            </a:r>
            <a:r>
              <a:rPr lang="en-US" sz="3200" i="0" baseline="-25000" dirty="0" smtClean="0"/>
              <a:t>3</a:t>
            </a:r>
            <a:r>
              <a:rPr lang="en-US" sz="3200" i="0" dirty="0" smtClean="0"/>
              <a:t>)</a:t>
            </a:r>
            <a:r>
              <a:rPr lang="en-US" sz="3200" i="0" baseline="-25000" dirty="0" smtClean="0"/>
              <a:t>3</a:t>
            </a:r>
            <a:r>
              <a:rPr lang="en-US" sz="3200" i="0" dirty="0" smtClean="0"/>
              <a:t>  +  NO</a:t>
            </a:r>
            <a:r>
              <a:rPr lang="en-US" sz="3200" i="0" baseline="-25000" dirty="0" smtClean="0"/>
              <a:t> </a:t>
            </a:r>
            <a:r>
              <a:rPr lang="en-US" sz="3200" i="0" dirty="0" smtClean="0"/>
              <a:t>+ </a:t>
            </a:r>
            <a:r>
              <a:rPr lang="en-US" sz="3200" i="0" dirty="0"/>
              <a:t>2</a:t>
            </a:r>
            <a:r>
              <a:rPr lang="en-US" sz="3200" i="0" dirty="0" smtClean="0"/>
              <a:t>H</a:t>
            </a:r>
            <a:r>
              <a:rPr lang="en-US" sz="3200" i="0" baseline="-25000" dirty="0" smtClean="0"/>
              <a:t>2</a:t>
            </a:r>
            <a:r>
              <a:rPr lang="en-US" sz="3200" i="0" dirty="0" smtClean="0"/>
              <a:t>O </a:t>
            </a:r>
            <a:endParaRPr lang="en-US" sz="3200" i="0" dirty="0"/>
          </a:p>
        </p:txBody>
      </p:sp>
      <p:sp>
        <p:nvSpPr>
          <p:cNvPr id="7" name="Rectangle 6"/>
          <p:cNvSpPr/>
          <p:nvPr/>
        </p:nvSpPr>
        <p:spPr>
          <a:xfrm>
            <a:off x="1096771" y="3690610"/>
            <a:ext cx="765715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Arial" pitchFamily="34" charset="0"/>
                <a:cs typeface="Arial" pitchFamily="34" charset="0"/>
              </a:rPr>
              <a:t>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NO =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V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/ 22,4 = 1,344/22,4 = 0,06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mol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22170" y="4267200"/>
            <a:ext cx="596442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M</a:t>
            </a:r>
            <a:r>
              <a:rPr lang="en-US" sz="2800" baseline="-25000" dirty="0" smtClean="0">
                <a:latin typeface="Arial" pitchFamily="34" charset="0"/>
                <a:cs typeface="Arial" pitchFamily="34" charset="0"/>
              </a:rPr>
              <a:t>R</a:t>
            </a:r>
            <a:r>
              <a:rPr lang="en-US" sz="2800" baseline="-25000" dirty="0" smtClean="0"/>
              <a:t>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= m / n = 3,36 / 0,06 = 56 g/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mol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Vậy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R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là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Fe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304800" y="3210580"/>
            <a:ext cx="7315200" cy="523220"/>
            <a:chOff x="457200" y="4134224"/>
            <a:chExt cx="7315200" cy="523220"/>
          </a:xfrm>
        </p:grpSpPr>
        <p:sp>
          <p:nvSpPr>
            <p:cNvPr id="10" name="Rectangle 9"/>
            <p:cNvSpPr/>
            <p:nvPr/>
          </p:nvSpPr>
          <p:spPr>
            <a:xfrm>
              <a:off x="457200" y="4134224"/>
              <a:ext cx="731520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800" dirty="0" smtClean="0">
                  <a:latin typeface="Arial" pitchFamily="34" charset="0"/>
                  <a:cs typeface="Arial" pitchFamily="34" charset="0"/>
                </a:rPr>
                <a:t>0,06                                  0,06              0,06</a:t>
              </a:r>
              <a:endParaRPr lang="en-US" sz="2800" dirty="0"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11" name="Straight Arrow Connector 10"/>
            <p:cNvCxnSpPr/>
            <p:nvPr/>
          </p:nvCxnSpPr>
          <p:spPr>
            <a:xfrm>
              <a:off x="1752600" y="4395834"/>
              <a:ext cx="2133600" cy="0"/>
            </a:xfrm>
            <a:prstGeom prst="straightConnector1">
              <a:avLst/>
            </a:prstGeom>
            <a:ln>
              <a:headEnd type="arrow" w="med" len="med"/>
              <a:tailEnd type="non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2" name="Straight Arrow Connector 11"/>
            <p:cNvCxnSpPr/>
            <p:nvPr/>
          </p:nvCxnSpPr>
          <p:spPr>
            <a:xfrm>
              <a:off x="5867400" y="4395834"/>
              <a:ext cx="457200" cy="0"/>
            </a:xfrm>
            <a:prstGeom prst="straightConnector1">
              <a:avLst/>
            </a:prstGeom>
            <a:ln>
              <a:headEnd type="arrow" w="med" len="med"/>
              <a:tailEnd type="non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4" name="Rectangle 13"/>
          <p:cNvSpPr/>
          <p:nvPr/>
        </p:nvSpPr>
        <p:spPr>
          <a:xfrm>
            <a:off x="1122171" y="5344180"/>
            <a:ext cx="763175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m </a:t>
            </a:r>
            <a:r>
              <a:rPr lang="en-US" sz="2800" dirty="0" smtClean="0"/>
              <a:t>Fe(NO</a:t>
            </a:r>
            <a:r>
              <a:rPr lang="en-US" sz="2800" baseline="-25000" dirty="0" smtClean="0"/>
              <a:t>3</a:t>
            </a:r>
            <a:r>
              <a:rPr lang="en-US" sz="2800" dirty="0" smtClean="0"/>
              <a:t>)</a:t>
            </a:r>
            <a:r>
              <a:rPr lang="en-US" sz="2800" baseline="-25000" dirty="0"/>
              <a:t>3</a:t>
            </a:r>
            <a:r>
              <a:rPr lang="en-US" sz="2800" baseline="-25000" dirty="0" smtClean="0"/>
              <a:t>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= 0,06 . 242 = 14,52 g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2113695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14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2961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TỔNG KẾT</a:t>
            </a: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04800" y="1130723"/>
            <a:ext cx="8534400" cy="33393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800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Qua bài học này, học</a:t>
            </a:r>
            <a:r>
              <a:rPr lang="en-US" sz="2800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vi-VN" sz="2800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cần đạt được những kiến thức cơ bản sau:</a:t>
            </a:r>
          </a:p>
          <a:p>
            <a:endParaRPr lang="vi-VN" sz="15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 Tính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lí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học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kiềm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kiềm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thổ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nhôm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eaLnBrk="0" hangingPunct="0"/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kiềm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kiềm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thổ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nhôm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="" xmlns:a16="http://schemas.microsoft.com/office/drawing/2014/main" id="{7E9FFC25-C793-48F9-89D9-A763DB6891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070EEF94-534F-400E-B060-3308B13EE891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2286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OFFLINE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21" name="TextBox 13"/>
          <p:cNvSpPr txBox="1">
            <a:spLocks noChangeArrowheads="1"/>
          </p:cNvSpPr>
          <p:nvPr/>
        </p:nvSpPr>
        <p:spPr bwMode="auto">
          <a:xfrm>
            <a:off x="1371600" y="4267200"/>
            <a:ext cx="62484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5, 6, 7  </a:t>
            </a:r>
          </a:p>
          <a:p>
            <a:pPr algn="ctr"/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Tài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8,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trang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6)</a:t>
            </a:r>
          </a:p>
        </p:txBody>
      </p:sp>
      <p:pic>
        <p:nvPicPr>
          <p:cNvPr id="1026" name="Picture 2" descr="C:\Documents and Settings\HP\My Documents\My Pictures\113-51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1295400"/>
            <a:ext cx="2438400" cy="2438400"/>
          </a:xfrm>
          <a:prstGeom prst="rect">
            <a:avLst/>
          </a:prstGeom>
          <a:noFill/>
        </p:spPr>
      </p:pic>
      <p:pic>
        <p:nvPicPr>
          <p:cNvPr id="1027" name="Picture 3" descr="C:\Documents and Settings\HP\My Documents\My Pictures\C--Users-sschlegel-Pictures-Question-Mark-Man.jpg"/>
          <p:cNvPicPr>
            <a:picLocks noChangeAspect="1" noChangeArrowheads="1"/>
          </p:cNvPicPr>
          <p:nvPr/>
        </p:nvPicPr>
        <p:blipFill>
          <a:blip r:embed="rId5" cstate="print"/>
          <a:srcRect l="14384" t="4110" r="19863" b="8219"/>
          <a:stretch>
            <a:fillRect/>
          </a:stretch>
        </p:blipFill>
        <p:spPr bwMode="auto">
          <a:xfrm>
            <a:off x="1676400" y="1295400"/>
            <a:ext cx="1828800" cy="2438400"/>
          </a:xfrm>
          <a:prstGeom prst="rect">
            <a:avLst/>
          </a:prstGeom>
          <a:noFill/>
        </p:spPr>
      </p:pic>
      <p:pic>
        <p:nvPicPr>
          <p:cNvPr id="15" name="Picture 27" descr="Hoja Carta2">
            <a:extLst>
              <a:ext uri="{FF2B5EF4-FFF2-40B4-BE49-F238E27FC236}">
                <a16:creationId xmlns="" xmlns:a16="http://schemas.microsoft.com/office/drawing/2014/main" id="{0C74EA37-2660-49BC-BE8D-5DFEE6F386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Rectangle 21">
            <a:extLst>
              <a:ext uri="{FF2B5EF4-FFF2-40B4-BE49-F238E27FC236}">
                <a16:creationId xmlns="" xmlns:a16="http://schemas.microsoft.com/office/drawing/2014/main" id="{B9AAFEF8-00DC-4321-806D-C718ABCA6C99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2286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NỘI DUNG CHUẨN BỊ </a:t>
            </a: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566058" y="980182"/>
            <a:ext cx="766354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82. SẮT VÀ HỢP CHẤT CỦA SẮT</a:t>
            </a:r>
            <a:endParaRPr lang="en-US" sz="32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Picture 27" descr="Hoja Carta2">
            <a:extLst>
              <a:ext uri="{FF2B5EF4-FFF2-40B4-BE49-F238E27FC236}">
                <a16:creationId xmlns="" xmlns:a16="http://schemas.microsoft.com/office/drawing/2014/main" id="{F8F7045E-6AB5-40B3-850B-8DE11A6003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7FB21752-55DB-4A4C-9A97-362507B84786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6" name="Group 3"/>
          <p:cNvGrpSpPr>
            <a:grpSpLocks/>
          </p:cNvGrpSpPr>
          <p:nvPr/>
        </p:nvGrpSpPr>
        <p:grpSpPr bwMode="auto">
          <a:xfrm>
            <a:off x="346075" y="2306637"/>
            <a:ext cx="762000" cy="665163"/>
            <a:chOff x="1110" y="2656"/>
            <a:chExt cx="1549" cy="1351"/>
          </a:xfrm>
        </p:grpSpPr>
        <p:sp>
          <p:nvSpPr>
            <p:cNvPr id="17" name="AutoShape 4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8" name="AutoShape 5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" name="AutoShape 6"/>
            <p:cNvSpPr>
              <a:spLocks noChangeArrowheads="1"/>
            </p:cNvSpPr>
            <p:nvPr/>
          </p:nvSpPr>
          <p:spPr bwMode="gray">
            <a:xfrm>
              <a:off x="1200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rgbClr val="E2D700">
                    <a:gamma/>
                    <a:shade val="46275"/>
                    <a:invGamma/>
                  </a:srgbClr>
                </a:gs>
                <a:gs pos="100000">
                  <a:srgbClr val="E2D700"/>
                </a:gs>
              </a:gsLst>
              <a:lin ang="2700000" scaled="1"/>
            </a:gradFill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2" name="Group 7"/>
          <p:cNvGrpSpPr>
            <a:grpSpLocks/>
          </p:cNvGrpSpPr>
          <p:nvPr/>
        </p:nvGrpSpPr>
        <p:grpSpPr bwMode="auto">
          <a:xfrm>
            <a:off x="304800" y="3581400"/>
            <a:ext cx="762000" cy="665163"/>
            <a:chOff x="3174" y="2656"/>
            <a:chExt cx="1549" cy="1351"/>
          </a:xfrm>
        </p:grpSpPr>
        <p:sp>
          <p:nvSpPr>
            <p:cNvPr id="23" name="AutoShape 8"/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4" name="AutoShape 9"/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5" name="AutoShape 10"/>
            <p:cNvSpPr>
              <a:spLocks noChangeArrowheads="1"/>
            </p:cNvSpPr>
            <p:nvPr/>
          </p:nvSpPr>
          <p:spPr bwMode="gray">
            <a:xfrm>
              <a:off x="3264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rgbClr val="0F6FC6">
                    <a:gamma/>
                    <a:shade val="46275"/>
                    <a:invGamma/>
                  </a:srgbClr>
                </a:gs>
                <a:gs pos="100000">
                  <a:srgbClr val="0F6FC6"/>
                </a:gs>
              </a:gsLst>
              <a:lin ang="2700000" scaled="1"/>
            </a:gradFill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8" name="Line 11"/>
          <p:cNvSpPr>
            <a:spLocks noChangeShapeType="1"/>
          </p:cNvSpPr>
          <p:nvPr/>
        </p:nvSpPr>
        <p:spPr bwMode="auto">
          <a:xfrm>
            <a:off x="955674" y="2933700"/>
            <a:ext cx="6969126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3" name="Text Box 12"/>
          <p:cNvSpPr txBox="1">
            <a:spLocks noChangeArrowheads="1"/>
          </p:cNvSpPr>
          <p:nvPr/>
        </p:nvSpPr>
        <p:spPr bwMode="auto">
          <a:xfrm>
            <a:off x="1060405" y="2382837"/>
            <a:ext cx="708848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Sắt</a:t>
            </a:r>
            <a:endParaRPr lang="vi-VN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Text Box 13"/>
          <p:cNvSpPr txBox="1">
            <a:spLocks noChangeArrowheads="1"/>
          </p:cNvSpPr>
          <p:nvPr/>
        </p:nvSpPr>
        <p:spPr bwMode="gray">
          <a:xfrm>
            <a:off x="525463" y="2324100"/>
            <a:ext cx="388937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35" name="Text Box 15"/>
          <p:cNvSpPr txBox="1">
            <a:spLocks noChangeArrowheads="1"/>
          </p:cNvSpPr>
          <p:nvPr/>
        </p:nvSpPr>
        <p:spPr bwMode="auto">
          <a:xfrm>
            <a:off x="1025524" y="3505200"/>
            <a:ext cx="7127875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sắt</a:t>
            </a:r>
            <a:endParaRPr lang="en-US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Text Box 16"/>
          <p:cNvSpPr txBox="1">
            <a:spLocks noChangeArrowheads="1"/>
          </p:cNvSpPr>
          <p:nvPr/>
        </p:nvSpPr>
        <p:spPr bwMode="gray">
          <a:xfrm>
            <a:off x="484188" y="3598863"/>
            <a:ext cx="388937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49" name="Line 11">
            <a:extLst>
              <a:ext uri="{FF2B5EF4-FFF2-40B4-BE49-F238E27FC236}">
                <a16:creationId xmlns="" xmlns:a16="http://schemas.microsoft.com/office/drawing/2014/main" id="{1E22E3C9-81D5-44E1-9491-8109F2E79B3F}"/>
              </a:ext>
            </a:extLst>
          </p:cNvPr>
          <p:cNvSpPr>
            <a:spLocks noChangeShapeType="1"/>
          </p:cNvSpPr>
          <p:nvPr/>
        </p:nvSpPr>
        <p:spPr bwMode="auto">
          <a:xfrm>
            <a:off x="955674" y="4038600"/>
            <a:ext cx="6969126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Text Box 4"/>
          <p:cNvSpPr txBox="1">
            <a:spLocks noChangeArrowheads="1"/>
          </p:cNvSpPr>
          <p:nvPr/>
        </p:nvSpPr>
        <p:spPr bwMode="auto">
          <a:xfrm>
            <a:off x="304800" y="5867400"/>
            <a:ext cx="8610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</a:endParaRPr>
          </a:p>
        </p:txBody>
      </p:sp>
      <p:pic>
        <p:nvPicPr>
          <p:cNvPr id="77827" name="Picture 2" descr="C:\Documents and Settings\vnm00093\My Documents\My Pictures\Pix\Nut_Pho_NHI_GlobalReach.jpg"/>
          <p:cNvPicPr>
            <a:picLocks noChangeAspect="1" noChangeArrowheads="1"/>
          </p:cNvPicPr>
          <p:nvPr/>
        </p:nvPicPr>
        <p:blipFill>
          <a:blip r:embed="rId3" cstate="print"/>
          <a:srcRect t="5376" b="9831"/>
          <a:stretch>
            <a:fillRect/>
          </a:stretch>
        </p:blipFill>
        <p:spPr bwMode="auto">
          <a:xfrm>
            <a:off x="1371600" y="1133144"/>
            <a:ext cx="6200775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WordArt 13"/>
          <p:cNvSpPr>
            <a:spLocks noChangeArrowheads="1" noChangeShapeType="1" noTextEdit="1"/>
          </p:cNvSpPr>
          <p:nvPr/>
        </p:nvSpPr>
        <p:spPr bwMode="auto">
          <a:xfrm>
            <a:off x="-76200" y="3038888"/>
            <a:ext cx="8991600" cy="146602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6000" b="1" kern="10" dirty="0">
                <a:ln w="12700">
                  <a:solidFill>
                    <a:srgbClr val="000000">
                      <a:satMod val="155000"/>
                    </a:srgbClr>
                  </a:solidFill>
                  <a:prstDash val="solid"/>
                </a:ln>
                <a:solidFill>
                  <a:srgbClr val="00B050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Times New Roman"/>
                <a:cs typeface="Times New Roman"/>
              </a:rPr>
              <a:t> CHÚC CÁC EM HỌC TỐT!</a:t>
            </a:r>
          </a:p>
        </p:txBody>
      </p:sp>
      <p:pic>
        <p:nvPicPr>
          <p:cNvPr id="12" name="Picture 27" descr="Hoja Carta2"/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3" name="Group 12"/>
          <p:cNvGrpSpPr/>
          <p:nvPr/>
        </p:nvGrpSpPr>
        <p:grpSpPr>
          <a:xfrm>
            <a:off x="0" y="0"/>
            <a:ext cx="9144000" cy="1143000"/>
            <a:chOff x="0" y="0"/>
            <a:chExt cx="9144000" cy="1143000"/>
          </a:xfrm>
        </p:grpSpPr>
        <p:pic>
          <p:nvPicPr>
            <p:cNvPr id="14" name="Picture 12" descr="top bar swoosh revised"/>
            <p:cNvPicPr>
              <a:picLocks noChangeAspect="1" noChangeArrowheads="1"/>
            </p:cNvPicPr>
            <p:nvPr/>
          </p:nvPicPr>
          <p:blipFill>
            <a:blip r:embed="rId5" cstate="print"/>
            <a:srcRect l="8847" t="16000"/>
            <a:stretch>
              <a:fillRect/>
            </a:stretch>
          </p:blipFill>
          <p:spPr bwMode="auto">
            <a:xfrm>
              <a:off x="533400" y="0"/>
              <a:ext cx="6357418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" name="Picture 12" descr="top bar swoosh revised"/>
            <p:cNvPicPr>
              <a:picLocks noChangeAspect="1" noChangeArrowheads="1"/>
            </p:cNvPicPr>
            <p:nvPr/>
          </p:nvPicPr>
          <p:blipFill>
            <a:blip r:embed="rId5" cstate="print"/>
            <a:srcRect l="8847" t="16000"/>
            <a:stretch>
              <a:fillRect/>
            </a:stretch>
          </p:blipFill>
          <p:spPr bwMode="auto">
            <a:xfrm rot="10800000">
              <a:off x="2253182" y="0"/>
              <a:ext cx="6433618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" name="Rounded Rectangle 16"/>
            <p:cNvSpPr/>
            <p:nvPr/>
          </p:nvSpPr>
          <p:spPr bwMode="auto">
            <a:xfrm>
              <a:off x="0" y="27296"/>
              <a:ext cx="609600" cy="558800"/>
            </a:xfrm>
            <a:prstGeom prst="round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Perpetua"/>
                <a:ea typeface="+mn-ea"/>
                <a:cs typeface="+mn-cs"/>
              </a:endParaRPr>
            </a:p>
          </p:txBody>
        </p:sp>
        <p:sp>
          <p:nvSpPr>
            <p:cNvPr id="18" name="Rounded Rectangle 17"/>
            <p:cNvSpPr/>
            <p:nvPr/>
          </p:nvSpPr>
          <p:spPr bwMode="auto">
            <a:xfrm>
              <a:off x="533400" y="574344"/>
              <a:ext cx="609600" cy="558800"/>
            </a:xfrm>
            <a:prstGeom prst="roundRect">
              <a:avLst/>
            </a:prstGeom>
            <a:solidFill>
              <a:srgbClr val="0F6FC6"/>
            </a:solidFill>
            <a:ln w="12700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Perpetua"/>
                <a:ea typeface="+mn-ea"/>
                <a:cs typeface="+mn-cs"/>
              </a:endParaRPr>
            </a:p>
          </p:txBody>
        </p:sp>
        <p:sp>
          <p:nvSpPr>
            <p:cNvPr id="19" name="Rounded Rectangle 18"/>
            <p:cNvSpPr/>
            <p:nvPr/>
          </p:nvSpPr>
          <p:spPr bwMode="auto">
            <a:xfrm>
              <a:off x="8534400" y="27296"/>
              <a:ext cx="609600" cy="558800"/>
            </a:xfrm>
            <a:prstGeom prst="round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Perpetua"/>
                <a:ea typeface="+mn-ea"/>
                <a:cs typeface="+mn-cs"/>
              </a:endParaRPr>
            </a:p>
          </p:txBody>
        </p:sp>
        <p:sp>
          <p:nvSpPr>
            <p:cNvPr id="20" name="Rounded Rectangle 19"/>
            <p:cNvSpPr/>
            <p:nvPr/>
          </p:nvSpPr>
          <p:spPr bwMode="auto">
            <a:xfrm>
              <a:off x="8055592" y="584200"/>
              <a:ext cx="609600" cy="558800"/>
            </a:xfrm>
            <a:prstGeom prst="roundRect">
              <a:avLst/>
            </a:prstGeom>
            <a:solidFill>
              <a:srgbClr val="0F6FC6"/>
            </a:solidFill>
            <a:ln w="12700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Perpetua"/>
                <a:ea typeface="+mn-ea"/>
                <a:cs typeface="+mn-cs"/>
              </a:endParaRPr>
            </a:p>
          </p:txBody>
        </p:sp>
      </p:grpSp>
      <p:pic>
        <p:nvPicPr>
          <p:cNvPr id="21" name="Picture 20">
            <a:extLst>
              <a:ext uri="{FF2B5EF4-FFF2-40B4-BE49-F238E27FC236}">
                <a16:creationId xmlns="" xmlns:a16="http://schemas.microsoft.com/office/drawing/2014/main" id="{5147FEBE-8DFD-4043-9D06-131CDD97F85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80697" y="337334"/>
            <a:ext cx="3973384" cy="1110466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_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FBDF53"/>
      </a:accent1>
      <a:accent2>
        <a:srgbClr val="FF9966"/>
      </a:accent2>
      <a:accent3>
        <a:srgbClr val="FFFFFF"/>
      </a:accent3>
      <a:accent4>
        <a:srgbClr val="000000"/>
      </a:accent4>
      <a:accent5>
        <a:srgbClr val="FDECB3"/>
      </a:accent5>
      <a:accent6>
        <a:srgbClr val="E78A5C"/>
      </a:accent6>
      <a:hlink>
        <a:srgbClr val="CC3300"/>
      </a:hlink>
      <a:folHlink>
        <a:srgbClr val="9966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Network">
  <a:themeElements>
    <a:clrScheme name="Network 9">
      <a:dk1>
        <a:srgbClr val="000000"/>
      </a:dk1>
      <a:lt1>
        <a:srgbClr val="FFFFFF"/>
      </a:lt1>
      <a:dk2>
        <a:srgbClr val="7C1302"/>
      </a:dk2>
      <a:lt2>
        <a:srgbClr val="CC9900"/>
      </a:lt2>
      <a:accent1>
        <a:srgbClr val="CC9900"/>
      </a:accent1>
      <a:accent2>
        <a:srgbClr val="CC3300"/>
      </a:accent2>
      <a:accent3>
        <a:srgbClr val="FFFFFF"/>
      </a:accent3>
      <a:accent4>
        <a:srgbClr val="000000"/>
      </a:accent4>
      <a:accent5>
        <a:srgbClr val="E2CAAA"/>
      </a:accent5>
      <a:accent6>
        <a:srgbClr val="B92D00"/>
      </a:accent6>
      <a:hlink>
        <a:srgbClr val="808080"/>
      </a:hlink>
      <a:folHlink>
        <a:srgbClr val="CCCC66"/>
      </a:folHlink>
    </a:clrScheme>
    <a:fontScheme name="Network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9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3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.VnTime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9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3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.VnTime" pitchFamily="34" charset="0"/>
          </a:defRPr>
        </a:defPPr>
      </a:lstStyle>
    </a:lnDef>
  </a:objectDefaults>
  <a:extraClrSchemeLst>
    <a:extraClrScheme>
      <a:clrScheme name="Network 1">
        <a:dk1>
          <a:srgbClr val="4F747B"/>
        </a:dk1>
        <a:lt1>
          <a:srgbClr val="FFFFFF"/>
        </a:lt1>
        <a:dk2>
          <a:srgbClr val="000000"/>
        </a:dk2>
        <a:lt2>
          <a:srgbClr val="C0C0C0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C2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2">
        <a:dk1>
          <a:srgbClr val="3C0000"/>
        </a:dk1>
        <a:lt1>
          <a:srgbClr val="FFFFFF"/>
        </a:lt1>
        <a:dk2>
          <a:srgbClr val="4D0B0B"/>
        </a:dk2>
        <a:lt2>
          <a:srgbClr val="FFFFFF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ADADA"/>
        </a:accent4>
        <a:accent5>
          <a:srgbClr val="B8B8AD"/>
        </a:accent5>
        <a:accent6>
          <a:srgbClr val="B92D00"/>
        </a:accent6>
        <a:hlink>
          <a:srgbClr val="CC9900"/>
        </a:hlink>
        <a:folHlink>
          <a:srgbClr val="CC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3">
        <a:dk1>
          <a:srgbClr val="666699"/>
        </a:dk1>
        <a:lt1>
          <a:srgbClr val="FFFFFF"/>
        </a:lt1>
        <a:dk2>
          <a:srgbClr val="15192B"/>
        </a:dk2>
        <a:lt2>
          <a:srgbClr val="CCCCFF"/>
        </a:lt2>
        <a:accent1>
          <a:srgbClr val="4F893D"/>
        </a:accent1>
        <a:accent2>
          <a:srgbClr val="666699"/>
        </a:accent2>
        <a:accent3>
          <a:srgbClr val="AAABAC"/>
        </a:accent3>
        <a:accent4>
          <a:srgbClr val="DADADA"/>
        </a:accent4>
        <a:accent5>
          <a:srgbClr val="B2C4AF"/>
        </a:accent5>
        <a:accent6>
          <a:srgbClr val="5C5C8A"/>
        </a:accent6>
        <a:hlink>
          <a:srgbClr val="CC9900"/>
        </a:hlink>
        <a:folHlink>
          <a:srgbClr val="4837C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4">
        <a:dk1>
          <a:srgbClr val="666699"/>
        </a:dk1>
        <a:lt1>
          <a:srgbClr val="FFFFFF"/>
        </a:lt1>
        <a:dk2>
          <a:srgbClr val="86001A"/>
        </a:dk2>
        <a:lt2>
          <a:srgbClr val="CCCC66"/>
        </a:lt2>
        <a:accent1>
          <a:srgbClr val="FF3300"/>
        </a:accent1>
        <a:accent2>
          <a:srgbClr val="FF6600"/>
        </a:accent2>
        <a:accent3>
          <a:srgbClr val="C3AAAB"/>
        </a:accent3>
        <a:accent4>
          <a:srgbClr val="DADADA"/>
        </a:accent4>
        <a:accent5>
          <a:srgbClr val="FFADAA"/>
        </a:accent5>
        <a:accent6>
          <a:srgbClr val="E75C00"/>
        </a:accent6>
        <a:hlink>
          <a:srgbClr val="CC9900"/>
        </a:hlink>
        <a:folHlink>
          <a:srgbClr val="FF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5">
        <a:dk1>
          <a:srgbClr val="666699"/>
        </a:dk1>
        <a:lt1>
          <a:srgbClr val="FFFFFF"/>
        </a:lt1>
        <a:dk2>
          <a:srgbClr val="000054"/>
        </a:dk2>
        <a:lt2>
          <a:srgbClr val="FFFFFF"/>
        </a:lt2>
        <a:accent1>
          <a:srgbClr val="3333FF"/>
        </a:accent1>
        <a:accent2>
          <a:srgbClr val="006699"/>
        </a:accent2>
        <a:accent3>
          <a:srgbClr val="AAAAB3"/>
        </a:accent3>
        <a:accent4>
          <a:srgbClr val="DADADA"/>
        </a:accent4>
        <a:accent5>
          <a:srgbClr val="ADADFF"/>
        </a:accent5>
        <a:accent6>
          <a:srgbClr val="005C8A"/>
        </a:accent6>
        <a:hlink>
          <a:srgbClr val="669900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6">
        <a:dk1>
          <a:srgbClr val="808080"/>
        </a:dk1>
        <a:lt1>
          <a:srgbClr val="FFFFFF"/>
        </a:lt1>
        <a:dk2>
          <a:srgbClr val="30054B"/>
        </a:dk2>
        <a:lt2>
          <a:srgbClr val="FFFFFF"/>
        </a:lt2>
        <a:accent1>
          <a:srgbClr val="797B9B"/>
        </a:accent1>
        <a:accent2>
          <a:srgbClr val="6B4FB1"/>
        </a:accent2>
        <a:accent3>
          <a:srgbClr val="ADAAB1"/>
        </a:accent3>
        <a:accent4>
          <a:srgbClr val="DADADA"/>
        </a:accent4>
        <a:accent5>
          <a:srgbClr val="BEBFCB"/>
        </a:accent5>
        <a:accent6>
          <a:srgbClr val="6047A0"/>
        </a:accent6>
        <a:hlink>
          <a:srgbClr val="7AACCE"/>
        </a:hlink>
        <a:folHlink>
          <a:srgbClr val="D8D8E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7">
        <a:dk1>
          <a:srgbClr val="808080"/>
        </a:dk1>
        <a:lt1>
          <a:srgbClr val="FFFFCC"/>
        </a:lt1>
        <a:dk2>
          <a:srgbClr val="29527B"/>
        </a:dk2>
        <a:lt2>
          <a:srgbClr val="FFFFFF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ADAAE"/>
        </a:accent4>
        <a:accent5>
          <a:srgbClr val="E2E2AA"/>
        </a:accent5>
        <a:accent6>
          <a:srgbClr val="5C8A8A"/>
        </a:accent6>
        <a:hlink>
          <a:srgbClr val="D8D8EC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8">
        <a:dk1>
          <a:srgbClr val="666699"/>
        </a:dk1>
        <a:lt1>
          <a:srgbClr val="FFFFFF"/>
        </a:lt1>
        <a:dk2>
          <a:srgbClr val="476949"/>
        </a:dk2>
        <a:lt2>
          <a:srgbClr val="FFFFFF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45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9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9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twork 10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Network 9">
    <a:dk1>
      <a:srgbClr val="000000"/>
    </a:dk1>
    <a:lt1>
      <a:srgbClr val="FFFFFF"/>
    </a:lt1>
    <a:dk2>
      <a:srgbClr val="7C1302"/>
    </a:dk2>
    <a:lt2>
      <a:srgbClr val="CC9900"/>
    </a:lt2>
    <a:accent1>
      <a:srgbClr val="CC9900"/>
    </a:accent1>
    <a:accent2>
      <a:srgbClr val="CC3300"/>
    </a:accent2>
    <a:accent3>
      <a:srgbClr val="FFFFFF"/>
    </a:accent3>
    <a:accent4>
      <a:srgbClr val="000000"/>
    </a:accent4>
    <a:accent5>
      <a:srgbClr val="E2CAAA"/>
    </a:accent5>
    <a:accent6>
      <a:srgbClr val="B92D00"/>
    </a:accent6>
    <a:hlink>
      <a:srgbClr val="808080"/>
    </a:hlink>
    <a:folHlink>
      <a:srgbClr val="CCCC66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21012</TotalTime>
  <Words>3114</Words>
  <Application>Microsoft Office PowerPoint</Application>
  <PresentationFormat>On-screen Show (4:3)</PresentationFormat>
  <Paragraphs>551</Paragraphs>
  <Slides>52</Slides>
  <Notes>41</Notes>
  <HiddenSlides>0</HiddenSlides>
  <MMClips>0</MMClips>
  <ScaleCrop>false</ScaleCrop>
  <HeadingPairs>
    <vt:vector size="4" baseType="variant">
      <vt:variant>
        <vt:lpstr>Theme</vt:lpstr>
      </vt:variant>
      <vt:variant>
        <vt:i4>6</vt:i4>
      </vt:variant>
      <vt:variant>
        <vt:lpstr>Slide Titles</vt:lpstr>
      </vt:variant>
      <vt:variant>
        <vt:i4>52</vt:i4>
      </vt:variant>
    </vt:vector>
  </HeadingPairs>
  <TitlesOfParts>
    <vt:vector size="58" baseType="lpstr">
      <vt:lpstr>Office Theme</vt:lpstr>
      <vt:lpstr>Default Design</vt:lpstr>
      <vt:lpstr>2_Office Theme</vt:lpstr>
      <vt:lpstr>1_Office Theme</vt:lpstr>
      <vt:lpstr>1_Default Design</vt:lpstr>
      <vt:lpstr>Network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1.5. Nước cứng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Amway VN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Administrator</dc:creator>
  <cp:lastModifiedBy>Windows User</cp:lastModifiedBy>
  <cp:revision>789</cp:revision>
  <dcterms:created xsi:type="dcterms:W3CDTF">2011-10-11T04:02:09Z</dcterms:created>
  <dcterms:modified xsi:type="dcterms:W3CDTF">2020-06-19T12:16:59Z</dcterms:modified>
</cp:coreProperties>
</file>